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28"/>
  </p:notesMasterIdLst>
  <p:handoutMasterIdLst>
    <p:handoutMasterId r:id="rId29"/>
  </p:handoutMasterIdLst>
  <p:sldIdLst>
    <p:sldId id="1229" r:id="rId2"/>
    <p:sldId id="1232" r:id="rId3"/>
    <p:sldId id="1254" r:id="rId4"/>
    <p:sldId id="277" r:id="rId5"/>
    <p:sldId id="1220" r:id="rId6"/>
    <p:sldId id="1250" r:id="rId7"/>
    <p:sldId id="1231" r:id="rId8"/>
    <p:sldId id="1243" r:id="rId9"/>
    <p:sldId id="1244" r:id="rId10"/>
    <p:sldId id="1242" r:id="rId11"/>
    <p:sldId id="1237" r:id="rId12"/>
    <p:sldId id="1241" r:id="rId13"/>
    <p:sldId id="1236" r:id="rId14"/>
    <p:sldId id="1245" r:id="rId15"/>
    <p:sldId id="1235" r:id="rId16"/>
    <p:sldId id="1246" r:id="rId17"/>
    <p:sldId id="1247" r:id="rId18"/>
    <p:sldId id="1233" r:id="rId19"/>
    <p:sldId id="1252" r:id="rId20"/>
    <p:sldId id="1248" r:id="rId21"/>
    <p:sldId id="1240" r:id="rId22"/>
    <p:sldId id="1234" r:id="rId23"/>
    <p:sldId id="1239" r:id="rId24"/>
    <p:sldId id="1253" r:id="rId25"/>
    <p:sldId id="1251" r:id="rId26"/>
    <p:sldId id="1238" r:id="rId27"/>
  </p:sldIdLst>
  <p:sldSz cx="9144000" cy="7315200"/>
  <p:notesSz cx="7315200" cy="9601200"/>
  <p:defaultTextStyle>
    <a:defPPr>
      <a:defRPr lang="en-US"/>
    </a:defPPr>
    <a:lvl1pPr marL="0" algn="l" defTabSz="1018705" rtl="0" eaLnBrk="1" latinLnBrk="0" hangingPunct="1">
      <a:defRPr sz="2000" kern="1200">
        <a:solidFill>
          <a:schemeClr val="tx1"/>
        </a:solidFill>
        <a:latin typeface="+mn-lt"/>
        <a:ea typeface="+mn-ea"/>
        <a:cs typeface="+mn-cs"/>
      </a:defRPr>
    </a:lvl1pPr>
    <a:lvl2pPr marL="509352" algn="l" defTabSz="1018705" rtl="0" eaLnBrk="1" latinLnBrk="0" hangingPunct="1">
      <a:defRPr sz="2000" kern="1200">
        <a:solidFill>
          <a:schemeClr val="tx1"/>
        </a:solidFill>
        <a:latin typeface="+mn-lt"/>
        <a:ea typeface="+mn-ea"/>
        <a:cs typeface="+mn-cs"/>
      </a:defRPr>
    </a:lvl2pPr>
    <a:lvl3pPr marL="1018705" algn="l" defTabSz="1018705" rtl="0" eaLnBrk="1" latinLnBrk="0" hangingPunct="1">
      <a:defRPr sz="2000" kern="1200">
        <a:solidFill>
          <a:schemeClr val="tx1"/>
        </a:solidFill>
        <a:latin typeface="+mn-lt"/>
        <a:ea typeface="+mn-ea"/>
        <a:cs typeface="+mn-cs"/>
      </a:defRPr>
    </a:lvl3pPr>
    <a:lvl4pPr marL="1528058" algn="l" defTabSz="1018705" rtl="0" eaLnBrk="1" latinLnBrk="0" hangingPunct="1">
      <a:defRPr sz="2000" kern="1200">
        <a:solidFill>
          <a:schemeClr val="tx1"/>
        </a:solidFill>
        <a:latin typeface="+mn-lt"/>
        <a:ea typeface="+mn-ea"/>
        <a:cs typeface="+mn-cs"/>
      </a:defRPr>
    </a:lvl4pPr>
    <a:lvl5pPr marL="2037411" algn="l" defTabSz="1018705" rtl="0" eaLnBrk="1" latinLnBrk="0" hangingPunct="1">
      <a:defRPr sz="2000" kern="1200">
        <a:solidFill>
          <a:schemeClr val="tx1"/>
        </a:solidFill>
        <a:latin typeface="+mn-lt"/>
        <a:ea typeface="+mn-ea"/>
        <a:cs typeface="+mn-cs"/>
      </a:defRPr>
    </a:lvl5pPr>
    <a:lvl6pPr marL="2546764" algn="l" defTabSz="1018705" rtl="0" eaLnBrk="1" latinLnBrk="0" hangingPunct="1">
      <a:defRPr sz="2000" kern="1200">
        <a:solidFill>
          <a:schemeClr val="tx1"/>
        </a:solidFill>
        <a:latin typeface="+mn-lt"/>
        <a:ea typeface="+mn-ea"/>
        <a:cs typeface="+mn-cs"/>
      </a:defRPr>
    </a:lvl6pPr>
    <a:lvl7pPr marL="3056116" algn="l" defTabSz="1018705" rtl="0" eaLnBrk="1" latinLnBrk="0" hangingPunct="1">
      <a:defRPr sz="2000" kern="1200">
        <a:solidFill>
          <a:schemeClr val="tx1"/>
        </a:solidFill>
        <a:latin typeface="+mn-lt"/>
        <a:ea typeface="+mn-ea"/>
        <a:cs typeface="+mn-cs"/>
      </a:defRPr>
    </a:lvl7pPr>
    <a:lvl8pPr marL="3565469" algn="l" defTabSz="1018705" rtl="0" eaLnBrk="1" latinLnBrk="0" hangingPunct="1">
      <a:defRPr sz="2000" kern="1200">
        <a:solidFill>
          <a:schemeClr val="tx1"/>
        </a:solidFill>
        <a:latin typeface="+mn-lt"/>
        <a:ea typeface="+mn-ea"/>
        <a:cs typeface="+mn-cs"/>
      </a:defRPr>
    </a:lvl8pPr>
    <a:lvl9pPr marL="4074821" algn="l" defTabSz="1018705"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78C"/>
    <a:srgbClr val="239CCF"/>
    <a:srgbClr val="269CCE"/>
    <a:srgbClr val="3399FF"/>
    <a:srgbClr val="6DB8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47BB7C-D7EE-4A28-9B0C-7FE95041011C}" v="25" dt="2022-11-09T17:48:15.7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26" autoAdjust="0"/>
    <p:restoredTop sz="69625" autoAdjust="0"/>
  </p:normalViewPr>
  <p:slideViewPr>
    <p:cSldViewPr>
      <p:cViewPr varScale="1">
        <p:scale>
          <a:sx n="72" d="100"/>
          <a:sy n="72" d="100"/>
        </p:scale>
        <p:origin x="2064" y="60"/>
      </p:cViewPr>
      <p:guideLst>
        <p:guide orient="horz" pos="2304"/>
        <p:guide pos="2880"/>
      </p:guideLst>
    </p:cSldViewPr>
  </p:slideViewPr>
  <p:outlineViewPr>
    <p:cViewPr>
      <p:scale>
        <a:sx n="33" d="100"/>
        <a:sy n="33" d="100"/>
      </p:scale>
      <p:origin x="0" y="0"/>
    </p:cViewPr>
  </p:outlineViewPr>
  <p:notesTextViewPr>
    <p:cViewPr>
      <p:scale>
        <a:sx n="3" d="2"/>
        <a:sy n="3" d="2"/>
      </p:scale>
      <p:origin x="0" y="-1644"/>
    </p:cViewPr>
  </p:notesTextViewPr>
  <p:sorterViewPr>
    <p:cViewPr>
      <p:scale>
        <a:sx n="100" d="100"/>
        <a:sy n="100" d="100"/>
      </p:scale>
      <p:origin x="0" y="0"/>
    </p:cViewPr>
  </p:sorterViewPr>
  <p:notesViewPr>
    <p:cSldViewPr>
      <p:cViewPr varScale="1">
        <p:scale>
          <a:sx n="78" d="100"/>
          <a:sy n="78" d="100"/>
        </p:scale>
        <p:origin x="255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t Wimmer" userId="6887899a-0579-4278-bb83-3c50fe708645" providerId="ADAL" clId="{3747BB7C-D7EE-4A28-9B0C-7FE95041011C}"/>
    <pc:docChg chg="undo custSel modSld">
      <pc:chgData name="Kent Wimmer" userId="6887899a-0579-4278-bb83-3c50fe708645" providerId="ADAL" clId="{3747BB7C-D7EE-4A28-9B0C-7FE95041011C}" dt="2022-11-09T20:44:56.187" v="834" actId="20577"/>
      <pc:docMkLst>
        <pc:docMk/>
      </pc:docMkLst>
      <pc:sldChg chg="modNotesTx">
        <pc:chgData name="Kent Wimmer" userId="6887899a-0579-4278-bb83-3c50fe708645" providerId="ADAL" clId="{3747BB7C-D7EE-4A28-9B0C-7FE95041011C}" dt="2022-11-09T20:18:12.487" v="713" actId="6549"/>
        <pc:sldMkLst>
          <pc:docMk/>
          <pc:sldMk cId="471329117" sldId="1231"/>
        </pc:sldMkLst>
      </pc:sldChg>
      <pc:sldChg chg="addSp delSp modSp mod">
        <pc:chgData name="Kent Wimmer" userId="6887899a-0579-4278-bb83-3c50fe708645" providerId="ADAL" clId="{3747BB7C-D7EE-4A28-9B0C-7FE95041011C}" dt="2022-11-08T23:40:53.142" v="359" actId="1076"/>
        <pc:sldMkLst>
          <pc:docMk/>
          <pc:sldMk cId="1862910942" sldId="1233"/>
        </pc:sldMkLst>
        <pc:spChg chg="add mod">
          <ac:chgData name="Kent Wimmer" userId="6887899a-0579-4278-bb83-3c50fe708645" providerId="ADAL" clId="{3747BB7C-D7EE-4A28-9B0C-7FE95041011C}" dt="2022-11-08T23:40:53.142" v="359" actId="1076"/>
          <ac:spMkLst>
            <pc:docMk/>
            <pc:sldMk cId="1862910942" sldId="1233"/>
            <ac:spMk id="4" creationId="{4E0E7562-C372-C069-BA88-58D6B2BDFAF9}"/>
          </ac:spMkLst>
        </pc:spChg>
        <pc:picChg chg="add mod modCrop">
          <ac:chgData name="Kent Wimmer" userId="6887899a-0579-4278-bb83-3c50fe708645" providerId="ADAL" clId="{3747BB7C-D7EE-4A28-9B0C-7FE95041011C}" dt="2022-11-08T23:40:20.211" v="355" actId="1076"/>
          <ac:picMkLst>
            <pc:docMk/>
            <pc:sldMk cId="1862910942" sldId="1233"/>
            <ac:picMk id="3" creationId="{4A454B1B-078E-14EF-EF44-9C2C9250E710}"/>
          </ac:picMkLst>
        </pc:picChg>
        <pc:picChg chg="del">
          <ac:chgData name="Kent Wimmer" userId="6887899a-0579-4278-bb83-3c50fe708645" providerId="ADAL" clId="{3747BB7C-D7EE-4A28-9B0C-7FE95041011C}" dt="2022-11-08T23:40:06.356" v="352" actId="478"/>
          <ac:picMkLst>
            <pc:docMk/>
            <pc:sldMk cId="1862910942" sldId="1233"/>
            <ac:picMk id="6" creationId="{43C2E691-92E2-B981-7AD8-B6339F517E0C}"/>
          </ac:picMkLst>
        </pc:picChg>
      </pc:sldChg>
      <pc:sldChg chg="modNotesTx">
        <pc:chgData name="Kent Wimmer" userId="6887899a-0579-4278-bb83-3c50fe708645" providerId="ADAL" clId="{3747BB7C-D7EE-4A28-9B0C-7FE95041011C}" dt="2022-11-09T20:29:39.357" v="788" actId="6549"/>
        <pc:sldMkLst>
          <pc:docMk/>
          <pc:sldMk cId="471566540" sldId="1235"/>
        </pc:sldMkLst>
      </pc:sldChg>
      <pc:sldChg chg="addSp delSp modSp mod">
        <pc:chgData name="Kent Wimmer" userId="6887899a-0579-4278-bb83-3c50fe708645" providerId="ADAL" clId="{3747BB7C-D7EE-4A28-9B0C-7FE95041011C}" dt="2022-11-08T23:42:27.450" v="360" actId="1076"/>
        <pc:sldMkLst>
          <pc:docMk/>
          <pc:sldMk cId="1849503325" sldId="1236"/>
        </pc:sldMkLst>
        <pc:spChg chg="add mod">
          <ac:chgData name="Kent Wimmer" userId="6887899a-0579-4278-bb83-3c50fe708645" providerId="ADAL" clId="{3747BB7C-D7EE-4A28-9B0C-7FE95041011C}" dt="2022-11-08T22:56:13.228" v="236" actId="1076"/>
          <ac:spMkLst>
            <pc:docMk/>
            <pc:sldMk cId="1849503325" sldId="1236"/>
            <ac:spMk id="6" creationId="{FAED7A97-8C8F-5BE1-C391-9BFF8DAAA09B}"/>
          </ac:spMkLst>
        </pc:spChg>
        <pc:spChg chg="mod">
          <ac:chgData name="Kent Wimmer" userId="6887899a-0579-4278-bb83-3c50fe708645" providerId="ADAL" clId="{3747BB7C-D7EE-4A28-9B0C-7FE95041011C}" dt="2022-11-08T22:58:51.517" v="238" actId="1076"/>
          <ac:spMkLst>
            <pc:docMk/>
            <pc:sldMk cId="1849503325" sldId="1236"/>
            <ac:spMk id="8" creationId="{79BF0576-57CE-E688-EFF9-494C52A4A2AB}"/>
          </ac:spMkLst>
        </pc:spChg>
        <pc:spChg chg="del">
          <ac:chgData name="Kent Wimmer" userId="6887899a-0579-4278-bb83-3c50fe708645" providerId="ADAL" clId="{3747BB7C-D7EE-4A28-9B0C-7FE95041011C}" dt="2022-11-08T22:39:32.141" v="39" actId="21"/>
          <ac:spMkLst>
            <pc:docMk/>
            <pc:sldMk cId="1849503325" sldId="1236"/>
            <ac:spMk id="9" creationId="{AA6D5BFC-4547-9A9B-F747-509E046D781E}"/>
          </ac:spMkLst>
        </pc:spChg>
        <pc:spChg chg="mod">
          <ac:chgData name="Kent Wimmer" userId="6887899a-0579-4278-bb83-3c50fe708645" providerId="ADAL" clId="{3747BB7C-D7EE-4A28-9B0C-7FE95041011C}" dt="2022-11-08T23:19:07.883" v="306" actId="1076"/>
          <ac:spMkLst>
            <pc:docMk/>
            <pc:sldMk cId="1849503325" sldId="1236"/>
            <ac:spMk id="11" creationId="{CFA3CEAF-F66F-16C2-8D2E-D95FC9C1948D}"/>
          </ac:spMkLst>
        </pc:spChg>
        <pc:picChg chg="del">
          <ac:chgData name="Kent Wimmer" userId="6887899a-0579-4278-bb83-3c50fe708645" providerId="ADAL" clId="{3747BB7C-D7EE-4A28-9B0C-7FE95041011C}" dt="2022-11-08T22:39:19.152" v="37" actId="21"/>
          <ac:picMkLst>
            <pc:docMk/>
            <pc:sldMk cId="1849503325" sldId="1236"/>
            <ac:picMk id="3" creationId="{3A5584CE-DD5E-D58B-E323-4FF638B79584}"/>
          </ac:picMkLst>
        </pc:picChg>
        <pc:picChg chg="add mod ord">
          <ac:chgData name="Kent Wimmer" userId="6887899a-0579-4278-bb83-3c50fe708645" providerId="ADAL" clId="{3747BB7C-D7EE-4A28-9B0C-7FE95041011C}" dt="2022-11-08T23:25:57.544" v="307" actId="167"/>
          <ac:picMkLst>
            <pc:docMk/>
            <pc:sldMk cId="1849503325" sldId="1236"/>
            <ac:picMk id="4" creationId="{0008ACA8-8DFD-4C6C-34CC-F7E9119820E1}"/>
          </ac:picMkLst>
        </pc:picChg>
        <pc:picChg chg="mod">
          <ac:chgData name="Kent Wimmer" userId="6887899a-0579-4278-bb83-3c50fe708645" providerId="ADAL" clId="{3747BB7C-D7EE-4A28-9B0C-7FE95041011C}" dt="2022-11-08T23:42:27.450" v="360" actId="1076"/>
          <ac:picMkLst>
            <pc:docMk/>
            <pc:sldMk cId="1849503325" sldId="1236"/>
            <ac:picMk id="5" creationId="{C3EF2FF6-C5CF-5DD1-2474-94A05DA3DBA1}"/>
          </ac:picMkLst>
        </pc:picChg>
        <pc:picChg chg="mod">
          <ac:chgData name="Kent Wimmer" userId="6887899a-0579-4278-bb83-3c50fe708645" providerId="ADAL" clId="{3747BB7C-D7EE-4A28-9B0C-7FE95041011C}" dt="2022-11-08T23:18:14.961" v="243" actId="1076"/>
          <ac:picMkLst>
            <pc:docMk/>
            <pc:sldMk cId="1849503325" sldId="1236"/>
            <ac:picMk id="7" creationId="{2294966A-7835-3711-BE55-BFE15BAE8B58}"/>
          </ac:picMkLst>
        </pc:picChg>
      </pc:sldChg>
      <pc:sldChg chg="addSp delSp modSp mod">
        <pc:chgData name="Kent Wimmer" userId="6887899a-0579-4278-bb83-3c50fe708645" providerId="ADAL" clId="{3747BB7C-D7EE-4A28-9B0C-7FE95041011C}" dt="2022-11-08T22:33:42.653" v="20" actId="1076"/>
        <pc:sldMkLst>
          <pc:docMk/>
          <pc:sldMk cId="3596045802" sldId="1237"/>
        </pc:sldMkLst>
        <pc:spChg chg="add mod">
          <ac:chgData name="Kent Wimmer" userId="6887899a-0579-4278-bb83-3c50fe708645" providerId="ADAL" clId="{3747BB7C-D7EE-4A28-9B0C-7FE95041011C}" dt="2022-11-08T22:33:26.303" v="18" actId="1076"/>
          <ac:spMkLst>
            <pc:docMk/>
            <pc:sldMk cId="3596045802" sldId="1237"/>
            <ac:spMk id="5" creationId="{BB08C7A2-8702-F9D9-360F-47C45A7348E5}"/>
          </ac:spMkLst>
        </pc:spChg>
        <pc:spChg chg="del">
          <ac:chgData name="Kent Wimmer" userId="6887899a-0579-4278-bb83-3c50fe708645" providerId="ADAL" clId="{3747BB7C-D7EE-4A28-9B0C-7FE95041011C}" dt="2022-11-08T22:32:37.874" v="9" actId="478"/>
          <ac:spMkLst>
            <pc:docMk/>
            <pc:sldMk cId="3596045802" sldId="1237"/>
            <ac:spMk id="10" creationId="{3221600D-6962-32E2-0309-A05002B3A157}"/>
          </ac:spMkLst>
        </pc:spChg>
        <pc:spChg chg="mod">
          <ac:chgData name="Kent Wimmer" userId="6887899a-0579-4278-bb83-3c50fe708645" providerId="ADAL" clId="{3747BB7C-D7EE-4A28-9B0C-7FE95041011C}" dt="2022-11-08T22:33:16.514" v="15" actId="1076"/>
          <ac:spMkLst>
            <pc:docMk/>
            <pc:sldMk cId="3596045802" sldId="1237"/>
            <ac:spMk id="11" creationId="{ED931323-4378-E131-3974-17F9881D4A0E}"/>
          </ac:spMkLst>
        </pc:spChg>
        <pc:spChg chg="mod">
          <ac:chgData name="Kent Wimmer" userId="6887899a-0579-4278-bb83-3c50fe708645" providerId="ADAL" clId="{3747BB7C-D7EE-4A28-9B0C-7FE95041011C}" dt="2022-11-08T22:33:42.653" v="20" actId="1076"/>
          <ac:spMkLst>
            <pc:docMk/>
            <pc:sldMk cId="3596045802" sldId="1237"/>
            <ac:spMk id="12" creationId="{CD8A93CE-1999-002E-08E4-3FB24F06E70A}"/>
          </ac:spMkLst>
        </pc:spChg>
        <pc:picChg chg="add mod">
          <ac:chgData name="Kent Wimmer" userId="6887899a-0579-4278-bb83-3c50fe708645" providerId="ADAL" clId="{3747BB7C-D7EE-4A28-9B0C-7FE95041011C}" dt="2022-11-08T22:33:21.426" v="17" actId="1076"/>
          <ac:picMkLst>
            <pc:docMk/>
            <pc:sldMk cId="3596045802" sldId="1237"/>
            <ac:picMk id="3" creationId="{FCE1C416-21B0-3E8D-1CFF-E7809EBD7F02}"/>
          </ac:picMkLst>
        </pc:picChg>
        <pc:picChg chg="del">
          <ac:chgData name="Kent Wimmer" userId="6887899a-0579-4278-bb83-3c50fe708645" providerId="ADAL" clId="{3747BB7C-D7EE-4A28-9B0C-7FE95041011C}" dt="2022-11-08T22:31:21.275" v="8" actId="21"/>
          <ac:picMkLst>
            <pc:docMk/>
            <pc:sldMk cId="3596045802" sldId="1237"/>
            <ac:picMk id="6" creationId="{6F23F756-1F02-AA9F-B7C7-07174084D657}"/>
          </ac:picMkLst>
        </pc:picChg>
        <pc:picChg chg="mod">
          <ac:chgData name="Kent Wimmer" userId="6887899a-0579-4278-bb83-3c50fe708645" providerId="ADAL" clId="{3747BB7C-D7EE-4A28-9B0C-7FE95041011C}" dt="2022-11-08T22:33:34.043" v="19" actId="1076"/>
          <ac:picMkLst>
            <pc:docMk/>
            <pc:sldMk cId="3596045802" sldId="1237"/>
            <ac:picMk id="8" creationId="{791B1311-5392-10C4-311D-B8B0C3235592}"/>
          </ac:picMkLst>
        </pc:picChg>
        <pc:picChg chg="mod">
          <ac:chgData name="Kent Wimmer" userId="6887899a-0579-4278-bb83-3c50fe708645" providerId="ADAL" clId="{3747BB7C-D7EE-4A28-9B0C-7FE95041011C}" dt="2022-11-08T22:33:09.519" v="14" actId="1076"/>
          <ac:picMkLst>
            <pc:docMk/>
            <pc:sldMk cId="3596045802" sldId="1237"/>
            <ac:picMk id="9" creationId="{728215FE-C65B-614E-C958-64E50EB5A99E}"/>
          </ac:picMkLst>
        </pc:picChg>
      </pc:sldChg>
      <pc:sldChg chg="modSp mod">
        <pc:chgData name="Kent Wimmer" userId="6887899a-0579-4278-bb83-3c50fe708645" providerId="ADAL" clId="{3747BB7C-D7EE-4A28-9B0C-7FE95041011C}" dt="2022-11-08T23:27:03.980" v="338" actId="20577"/>
        <pc:sldMkLst>
          <pc:docMk/>
          <pc:sldMk cId="2964221229" sldId="1238"/>
        </pc:sldMkLst>
        <pc:spChg chg="mod">
          <ac:chgData name="Kent Wimmer" userId="6887899a-0579-4278-bb83-3c50fe708645" providerId="ADAL" clId="{3747BB7C-D7EE-4A28-9B0C-7FE95041011C}" dt="2022-11-08T23:27:03.980" v="338" actId="20577"/>
          <ac:spMkLst>
            <pc:docMk/>
            <pc:sldMk cId="2964221229" sldId="1238"/>
            <ac:spMk id="15" creationId="{23F1D9D2-1350-C70D-713C-4F02E89062AE}"/>
          </ac:spMkLst>
        </pc:spChg>
      </pc:sldChg>
      <pc:sldChg chg="modNotesTx">
        <pc:chgData name="Kent Wimmer" userId="6887899a-0579-4278-bb83-3c50fe708645" providerId="ADAL" clId="{3747BB7C-D7EE-4A28-9B0C-7FE95041011C}" dt="2022-11-09T17:48:31.612" v="676" actId="6549"/>
        <pc:sldMkLst>
          <pc:docMk/>
          <pc:sldMk cId="554196442" sldId="1239"/>
        </pc:sldMkLst>
      </pc:sldChg>
      <pc:sldChg chg="addSp delSp modSp mod">
        <pc:chgData name="Kent Wimmer" userId="6887899a-0579-4278-bb83-3c50fe708645" providerId="ADAL" clId="{3747BB7C-D7EE-4A28-9B0C-7FE95041011C}" dt="2022-11-08T23:30:16.984" v="345" actId="1076"/>
        <pc:sldMkLst>
          <pc:docMk/>
          <pc:sldMk cId="2424438742" sldId="1241"/>
        </pc:sldMkLst>
        <pc:spChg chg="del">
          <ac:chgData name="Kent Wimmer" userId="6887899a-0579-4278-bb83-3c50fe708645" providerId="ADAL" clId="{3747BB7C-D7EE-4A28-9B0C-7FE95041011C}" dt="2022-11-08T22:34:20.506" v="22" actId="478"/>
          <ac:spMkLst>
            <pc:docMk/>
            <pc:sldMk cId="2424438742" sldId="1241"/>
            <ac:spMk id="10" creationId="{7CC42563-EECA-2D9F-E800-5EE82ACB4C78}"/>
          </ac:spMkLst>
        </pc:spChg>
        <pc:spChg chg="del">
          <ac:chgData name="Kent Wimmer" userId="6887899a-0579-4278-bb83-3c50fe708645" providerId="ADAL" clId="{3747BB7C-D7EE-4A28-9B0C-7FE95041011C}" dt="2022-11-08T22:34:27.306" v="24" actId="478"/>
          <ac:spMkLst>
            <pc:docMk/>
            <pc:sldMk cId="2424438742" sldId="1241"/>
            <ac:spMk id="11" creationId="{64EA5D77-444D-F2CB-C60C-279281F31A1B}"/>
          </ac:spMkLst>
        </pc:spChg>
        <pc:spChg chg="mod ord">
          <ac:chgData name="Kent Wimmer" userId="6887899a-0579-4278-bb83-3c50fe708645" providerId="ADAL" clId="{3747BB7C-D7EE-4A28-9B0C-7FE95041011C}" dt="2022-11-08T23:29:12.100" v="340" actId="1076"/>
          <ac:spMkLst>
            <pc:docMk/>
            <pc:sldMk cId="2424438742" sldId="1241"/>
            <ac:spMk id="12" creationId="{46DF24AF-EE62-93EC-360D-24E8A805BCBB}"/>
          </ac:spMkLst>
        </pc:spChg>
        <pc:spChg chg="add mod ord">
          <ac:chgData name="Kent Wimmer" userId="6887899a-0579-4278-bb83-3c50fe708645" providerId="ADAL" clId="{3747BB7C-D7EE-4A28-9B0C-7FE95041011C}" dt="2022-11-08T23:30:16.984" v="345" actId="1076"/>
          <ac:spMkLst>
            <pc:docMk/>
            <pc:sldMk cId="2424438742" sldId="1241"/>
            <ac:spMk id="14" creationId="{7AE3C022-5CA2-C7C6-7DA9-FD47C0593B02}"/>
          </ac:spMkLst>
        </pc:spChg>
        <pc:spChg chg="add mod">
          <ac:chgData name="Kent Wimmer" userId="6887899a-0579-4278-bb83-3c50fe708645" providerId="ADAL" clId="{3747BB7C-D7EE-4A28-9B0C-7FE95041011C}" dt="2022-11-08T22:54:25.352" v="162" actId="1076"/>
          <ac:spMkLst>
            <pc:docMk/>
            <pc:sldMk cId="2424438742" sldId="1241"/>
            <ac:spMk id="17" creationId="{B52B7C3D-7532-C20A-D335-49FE35622F1E}"/>
          </ac:spMkLst>
        </pc:spChg>
        <pc:picChg chg="add del mod">
          <ac:chgData name="Kent Wimmer" userId="6887899a-0579-4278-bb83-3c50fe708645" providerId="ADAL" clId="{3747BB7C-D7EE-4A28-9B0C-7FE95041011C}" dt="2022-11-08T22:45:54.944" v="47" actId="478"/>
          <ac:picMkLst>
            <pc:docMk/>
            <pc:sldMk cId="2424438742" sldId="1241"/>
            <ac:picMk id="4" creationId="{E2778E49-53FC-A4F5-EEA3-507818923FEF}"/>
          </ac:picMkLst>
        </pc:picChg>
        <pc:picChg chg="del">
          <ac:chgData name="Kent Wimmer" userId="6887899a-0579-4278-bb83-3c50fe708645" providerId="ADAL" clId="{3747BB7C-D7EE-4A28-9B0C-7FE95041011C}" dt="2022-11-08T22:34:16.795" v="21" actId="21"/>
          <ac:picMkLst>
            <pc:docMk/>
            <pc:sldMk cId="2424438742" sldId="1241"/>
            <ac:picMk id="5" creationId="{3196D8CC-C9BC-A4D3-BE81-79C123271EF4}"/>
          </ac:picMkLst>
        </pc:picChg>
        <pc:picChg chg="del">
          <ac:chgData name="Kent Wimmer" userId="6887899a-0579-4278-bb83-3c50fe708645" providerId="ADAL" clId="{3747BB7C-D7EE-4A28-9B0C-7FE95041011C}" dt="2022-11-08T22:34:23.825" v="23" actId="478"/>
          <ac:picMkLst>
            <pc:docMk/>
            <pc:sldMk cId="2424438742" sldId="1241"/>
            <ac:picMk id="7" creationId="{DBFABAF1-C83C-FB36-D5F9-C278A9FBB638}"/>
          </ac:picMkLst>
        </pc:picChg>
        <pc:picChg chg="add del mod">
          <ac:chgData name="Kent Wimmer" userId="6887899a-0579-4278-bb83-3c50fe708645" providerId="ADAL" clId="{3747BB7C-D7EE-4A28-9B0C-7FE95041011C}" dt="2022-11-08T22:39:50.802" v="42" actId="21"/>
          <ac:picMkLst>
            <pc:docMk/>
            <pc:sldMk cId="2424438742" sldId="1241"/>
            <ac:picMk id="8" creationId="{D5263F37-1749-F918-6EA2-E34D77B73041}"/>
          </ac:picMkLst>
        </pc:picChg>
        <pc:picChg chg="mod ord">
          <ac:chgData name="Kent Wimmer" userId="6887899a-0579-4278-bb83-3c50fe708645" providerId="ADAL" clId="{3747BB7C-D7EE-4A28-9B0C-7FE95041011C}" dt="2022-11-08T23:29:08.197" v="339" actId="1076"/>
          <ac:picMkLst>
            <pc:docMk/>
            <pc:sldMk cId="2424438742" sldId="1241"/>
            <ac:picMk id="9" creationId="{5AC554F5-118A-EA7B-21C5-4D242943448E}"/>
          </ac:picMkLst>
        </pc:picChg>
        <pc:picChg chg="add mod ord">
          <ac:chgData name="Kent Wimmer" userId="6887899a-0579-4278-bb83-3c50fe708645" providerId="ADAL" clId="{3747BB7C-D7EE-4A28-9B0C-7FE95041011C}" dt="2022-11-08T23:30:00.251" v="344" actId="167"/>
          <ac:picMkLst>
            <pc:docMk/>
            <pc:sldMk cId="2424438742" sldId="1241"/>
            <ac:picMk id="13" creationId="{C6E443D4-FD53-BDF9-36E6-AD77F1AD62EF}"/>
          </ac:picMkLst>
        </pc:picChg>
        <pc:picChg chg="add mod ord">
          <ac:chgData name="Kent Wimmer" userId="6887899a-0579-4278-bb83-3c50fe708645" providerId="ADAL" clId="{3747BB7C-D7EE-4A28-9B0C-7FE95041011C}" dt="2022-11-08T22:47:15.200" v="63" actId="166"/>
          <ac:picMkLst>
            <pc:docMk/>
            <pc:sldMk cId="2424438742" sldId="1241"/>
            <ac:picMk id="16" creationId="{C5E15A96-8716-D25C-A769-5307D75F467F}"/>
          </ac:picMkLst>
        </pc:picChg>
      </pc:sldChg>
      <pc:sldChg chg="modNotesTx">
        <pc:chgData name="Kent Wimmer" userId="6887899a-0579-4278-bb83-3c50fe708645" providerId="ADAL" clId="{3747BB7C-D7EE-4A28-9B0C-7FE95041011C}" dt="2022-11-09T20:22:33.381" v="768" actId="6549"/>
        <pc:sldMkLst>
          <pc:docMk/>
          <pc:sldMk cId="892631533" sldId="1243"/>
        </pc:sldMkLst>
      </pc:sldChg>
      <pc:sldChg chg="addSp modSp mod">
        <pc:chgData name="Kent Wimmer" userId="6887899a-0579-4278-bb83-3c50fe708645" providerId="ADAL" clId="{3747BB7C-D7EE-4A28-9B0C-7FE95041011C}" dt="2022-11-08T23:54:13.883" v="402" actId="1076"/>
        <pc:sldMkLst>
          <pc:docMk/>
          <pc:sldMk cId="4219969226" sldId="1246"/>
        </pc:sldMkLst>
        <pc:spChg chg="add mod">
          <ac:chgData name="Kent Wimmer" userId="6887899a-0579-4278-bb83-3c50fe708645" providerId="ADAL" clId="{3747BB7C-D7EE-4A28-9B0C-7FE95041011C}" dt="2022-11-08T23:54:13.883" v="402" actId="1076"/>
          <ac:spMkLst>
            <pc:docMk/>
            <pc:sldMk cId="4219969226" sldId="1246"/>
            <ac:spMk id="7" creationId="{7F7002E0-4AF7-6B31-3B2F-64DEBD0FD2E1}"/>
          </ac:spMkLst>
        </pc:spChg>
        <pc:picChg chg="add mod">
          <ac:chgData name="Kent Wimmer" userId="6887899a-0579-4278-bb83-3c50fe708645" providerId="ADAL" clId="{3747BB7C-D7EE-4A28-9B0C-7FE95041011C}" dt="2022-11-08T23:54:07.580" v="401" actId="1076"/>
          <ac:picMkLst>
            <pc:docMk/>
            <pc:sldMk cId="4219969226" sldId="1246"/>
            <ac:picMk id="5" creationId="{6D4F19F4-7640-033B-4CE2-B0715D3A2670}"/>
          </ac:picMkLst>
        </pc:picChg>
      </pc:sldChg>
      <pc:sldChg chg="addSp delSp modSp mod">
        <pc:chgData name="Kent Wimmer" userId="6887899a-0579-4278-bb83-3c50fe708645" providerId="ADAL" clId="{3747BB7C-D7EE-4A28-9B0C-7FE95041011C}" dt="2022-11-08T23:54:42.078" v="405" actId="478"/>
        <pc:sldMkLst>
          <pc:docMk/>
          <pc:sldMk cId="3335428472" sldId="1247"/>
        </pc:sldMkLst>
        <pc:picChg chg="add del mod">
          <ac:chgData name="Kent Wimmer" userId="6887899a-0579-4278-bb83-3c50fe708645" providerId="ADAL" clId="{3747BB7C-D7EE-4A28-9B0C-7FE95041011C}" dt="2022-11-08T23:54:42.078" v="405" actId="478"/>
          <ac:picMkLst>
            <pc:docMk/>
            <pc:sldMk cId="3335428472" sldId="1247"/>
            <ac:picMk id="6" creationId="{A8485A98-C9C7-F7D8-DD4C-342790A3F364}"/>
          </ac:picMkLst>
        </pc:picChg>
      </pc:sldChg>
      <pc:sldChg chg="modNotesTx">
        <pc:chgData name="Kent Wimmer" userId="6887899a-0579-4278-bb83-3c50fe708645" providerId="ADAL" clId="{3747BB7C-D7EE-4A28-9B0C-7FE95041011C}" dt="2022-11-09T17:37:53.925" v="520" actId="6549"/>
        <pc:sldMkLst>
          <pc:docMk/>
          <pc:sldMk cId="3217355229" sldId="1248"/>
        </pc:sldMkLst>
      </pc:sldChg>
      <pc:sldChg chg="modNotesTx">
        <pc:chgData name="Kent Wimmer" userId="6887899a-0579-4278-bb83-3c50fe708645" providerId="ADAL" clId="{3747BB7C-D7EE-4A28-9B0C-7FE95041011C}" dt="2022-11-09T20:44:56.187" v="834" actId="20577"/>
        <pc:sldMkLst>
          <pc:docMk/>
          <pc:sldMk cId="2408784745" sldId="1251"/>
        </pc:sldMkLst>
      </pc:sldChg>
      <pc:sldChg chg="modNotesTx">
        <pc:chgData name="Kent Wimmer" userId="6887899a-0579-4278-bb83-3c50fe708645" providerId="ADAL" clId="{3747BB7C-D7EE-4A28-9B0C-7FE95041011C}" dt="2022-11-09T17:32:48.950" v="420" actId="20577"/>
        <pc:sldMkLst>
          <pc:docMk/>
          <pc:sldMk cId="211185987" sldId="1252"/>
        </pc:sldMkLst>
      </pc:sldChg>
      <pc:sldChg chg="modNotesTx">
        <pc:chgData name="Kent Wimmer" userId="6887899a-0579-4278-bb83-3c50fe708645" providerId="ADAL" clId="{3747BB7C-D7EE-4A28-9B0C-7FE95041011C}" dt="2022-11-09T17:50:30.357" v="689" actId="20577"/>
        <pc:sldMkLst>
          <pc:docMk/>
          <pc:sldMk cId="601257284" sldId="125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dirty="0"/>
          </a:p>
        </p:txBody>
      </p:sp>
      <p:sp>
        <p:nvSpPr>
          <p:cNvPr id="3" name="Date Placeholder 2"/>
          <p:cNvSpPr>
            <a:spLocks noGrp="1"/>
          </p:cNvSpPr>
          <p:nvPr>
            <p:ph type="dt" sz="quarter" idx="1"/>
          </p:nvPr>
        </p:nvSpPr>
        <p:spPr>
          <a:xfrm>
            <a:off x="4142962" y="1"/>
            <a:ext cx="3170583" cy="482027"/>
          </a:xfrm>
          <a:prstGeom prst="rect">
            <a:avLst/>
          </a:prstGeom>
        </p:spPr>
        <p:txBody>
          <a:bodyPr vert="horz" lIns="94851" tIns="47425" rIns="94851" bIns="47425" rtlCol="0"/>
          <a:lstStyle>
            <a:lvl1pPr algn="r">
              <a:defRPr sz="1200"/>
            </a:lvl1pPr>
          </a:lstStyle>
          <a:p>
            <a:fld id="{28734671-E705-9C45-B7AC-EBA02AC0FB66}" type="datetimeFigureOut">
              <a:rPr lang="en-US" smtClean="0"/>
              <a:t>11/9/2022</a:t>
            </a:fld>
            <a:endParaRPr lang="en-US" dirty="0"/>
          </a:p>
        </p:txBody>
      </p:sp>
      <p:sp>
        <p:nvSpPr>
          <p:cNvPr id="4" name="Footer Placeholder 3"/>
          <p:cNvSpPr>
            <a:spLocks noGrp="1"/>
          </p:cNvSpPr>
          <p:nvPr>
            <p:ph type="ftr" sz="quarter" idx="2"/>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2962" y="9119173"/>
            <a:ext cx="3170583" cy="482027"/>
          </a:xfrm>
          <a:prstGeom prst="rect">
            <a:avLst/>
          </a:prstGeom>
        </p:spPr>
        <p:txBody>
          <a:bodyPr vert="horz" lIns="94851" tIns="47425" rIns="94851" bIns="47425" rtlCol="0" anchor="b"/>
          <a:lstStyle>
            <a:lvl1pPr algn="r">
              <a:defRPr sz="1200"/>
            </a:lvl1pPr>
          </a:lstStyle>
          <a:p>
            <a:fld id="{FC88EA0B-D5A9-564C-B08B-ECD380140B6F}" type="slidenum">
              <a:rPr lang="en-US" smtClean="0"/>
              <a:t>‹#›</a:t>
            </a:fld>
            <a:endParaRPr lang="en-US" dirty="0"/>
          </a:p>
        </p:txBody>
      </p:sp>
    </p:spTree>
    <p:extLst>
      <p:ext uri="{BB962C8B-B14F-4D97-AF65-F5344CB8AC3E}">
        <p14:creationId xmlns:p14="http://schemas.microsoft.com/office/powerpoint/2010/main" val="138532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6F4729FB-0366-4D2C-94E8-C7059F381944}" type="datetimeFigureOut">
              <a:rPr lang="en-US" smtClean="0"/>
              <a:t>11/9/2022</a:t>
            </a:fld>
            <a:endParaRPr lang="en-US" dirty="0"/>
          </a:p>
        </p:txBody>
      </p:sp>
      <p:sp>
        <p:nvSpPr>
          <p:cNvPr id="4" name="Slide Image Placeholder 3"/>
          <p:cNvSpPr>
            <a:spLocks noGrp="1" noRot="1" noChangeAspect="1"/>
          </p:cNvSpPr>
          <p:nvPr>
            <p:ph type="sldImg" idx="2"/>
          </p:nvPr>
        </p:nvSpPr>
        <p:spPr>
          <a:xfrm>
            <a:off x="1406525" y="719138"/>
            <a:ext cx="450215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DB89EC1E-3536-473F-8715-E7D4E54EF00E}" type="slidenum">
              <a:rPr lang="en-US" smtClean="0"/>
              <a:t>‹#›</a:t>
            </a:fld>
            <a:endParaRPr lang="en-US" dirty="0"/>
          </a:p>
        </p:txBody>
      </p:sp>
    </p:spTree>
    <p:extLst>
      <p:ext uri="{BB962C8B-B14F-4D97-AF65-F5344CB8AC3E}">
        <p14:creationId xmlns:p14="http://schemas.microsoft.com/office/powerpoint/2010/main" val="340633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entinellandscapes.org/media/egvdzr3t/northwestflorida_sentinellandscape_14feb22.pdf"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defenders-cci.org/app/NWFSL_StoryMap/home.html" TargetMode="External"/><Relationship Id="rId5" Type="http://schemas.openxmlformats.org/officeDocument/2006/relationships/hyperlink" Target="https://defenders-cci.org/app/NWFSL" TargetMode="External"/><Relationship Id="rId4" Type="http://schemas.openxmlformats.org/officeDocument/2006/relationships/hyperlink" Target="https://sentinellandscapes.org/media/xiuplwi3/northwest-florida-sentinel-landscape-factsheet-23feb2022.pdf"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sentinellandscapes.org/media/nhuciz30/sentinel-landscapes-in-florida-mou-executed.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89EC1E-3536-473F-8715-E7D4E54EF00E}" type="slidenum">
              <a:rPr lang="en-US" smtClean="0"/>
              <a:t>1</a:t>
            </a:fld>
            <a:endParaRPr lang="en-US" dirty="0"/>
          </a:p>
        </p:txBody>
      </p:sp>
    </p:spTree>
    <p:extLst>
      <p:ext uri="{BB962C8B-B14F-4D97-AF65-F5344CB8AC3E}">
        <p14:creationId xmlns:p14="http://schemas.microsoft.com/office/powerpoint/2010/main" val="999127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Northwest Florida is home to 29 Federally Endangered, 20 Threatened, and one Candidate species. These include the r</a:t>
            </a:r>
            <a:r>
              <a:rPr lang="en-US" sz="1200" kern="1200" dirty="0">
                <a:solidFill>
                  <a:schemeClr val="tx1"/>
                </a:solidFill>
                <a:effectLst/>
                <a:latin typeface="+mn-lt"/>
                <a:ea typeface="+mn-ea"/>
                <a:cs typeface="+mn-cs"/>
              </a:rPr>
              <a:t>ed-cockaded woodpecker, Eastern indigo snake, two species of flatwoods salamanders and numerous other federal and state listed species such as the gopher tortoise.</a:t>
            </a:r>
          </a:p>
        </p:txBody>
      </p:sp>
      <p:sp>
        <p:nvSpPr>
          <p:cNvPr id="4" name="Slide Number Placeholder 3"/>
          <p:cNvSpPr>
            <a:spLocks noGrp="1"/>
          </p:cNvSpPr>
          <p:nvPr>
            <p:ph type="sldNum" sz="quarter" idx="5"/>
          </p:nvPr>
        </p:nvSpPr>
        <p:spPr/>
        <p:txBody>
          <a:bodyPr/>
          <a:lstStyle/>
          <a:p>
            <a:fld id="{41BB917E-4462-4CC2-906A-662D2050DAAF}" type="slidenum">
              <a:rPr lang="en-US" smtClean="0"/>
              <a:t>10</a:t>
            </a:fld>
            <a:endParaRPr lang="en-US" dirty="0"/>
          </a:p>
        </p:txBody>
      </p:sp>
    </p:spTree>
    <p:extLst>
      <p:ext uri="{BB962C8B-B14F-4D97-AF65-F5344CB8AC3E}">
        <p14:creationId xmlns:p14="http://schemas.microsoft.com/office/powerpoint/2010/main" val="3585040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Apalachicola River with its floodplain and adjacent steephead ravines is one of North America’s most biologically diverse areas. It has the highest species diversity of reptiles (over 80 species) and amphibians (over 40 species) found north of Mexico. It also provides habitat for more than 280 species of birds, more than 130 species of fish, 52 species of mammals, and more than 1,300 plant species including over 70 different species of trees. </a:t>
            </a:r>
          </a:p>
        </p:txBody>
      </p:sp>
      <p:sp>
        <p:nvSpPr>
          <p:cNvPr id="4" name="Slide Number Placeholder 3"/>
          <p:cNvSpPr>
            <a:spLocks noGrp="1"/>
          </p:cNvSpPr>
          <p:nvPr>
            <p:ph type="sldNum" sz="quarter" idx="5"/>
          </p:nvPr>
        </p:nvSpPr>
        <p:spPr/>
        <p:txBody>
          <a:bodyPr/>
          <a:lstStyle/>
          <a:p>
            <a:fld id="{41BB917E-4462-4CC2-906A-662D2050DAAF}" type="slidenum">
              <a:rPr lang="en-US" smtClean="0"/>
              <a:t>11</a:t>
            </a:fld>
            <a:endParaRPr lang="en-US" dirty="0"/>
          </a:p>
        </p:txBody>
      </p:sp>
    </p:spTree>
    <p:extLst>
      <p:ext uri="{BB962C8B-B14F-4D97-AF65-F5344CB8AC3E}">
        <p14:creationId xmlns:p14="http://schemas.microsoft.com/office/powerpoint/2010/main" val="3141151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Restoring habitats and maintaining connections between public and private conservation lands are critical. </a:t>
            </a:r>
            <a:r>
              <a:rPr lang="en-US" sz="1200" kern="1200" dirty="0">
                <a:solidFill>
                  <a:schemeClr val="tx1"/>
                </a:solidFill>
                <a:effectLst/>
                <a:latin typeface="+mn-lt"/>
                <a:ea typeface="+mn-ea"/>
                <a:cs typeface="+mn-cs"/>
              </a:rPr>
              <a:t>Thriving and recovering populations of listed species on non-military lands provides potential to reduce the regulatory burden associated with on-installation training and testing.</a:t>
            </a:r>
            <a:r>
              <a:rPr lang="en-US" dirty="0"/>
              <a:t> For example, the successful stewardship in the Apalachicola National Forest and the Red Hills ensures two of the largest remaining populations of the endangered red-cockaded woodpecker will continue to thrive outside of Eglin Air Force Base.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Nokuse Plantation and Eglin Air Force Base are working to restore gopher tortoise populations, which along with state regulation, contributed to the Fish and Wildlife Service not listing its eastern population as a Threatened species. The Air Force has also partnered with the Fish and Wildlife Service to restore habitat for the formerly endangered Okaloosa darter whose 95% of its entire range is found on Eglin Air Force Base. This partnership allowed the Okaloosa darter to be removed from the Endangered Species list.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12</a:t>
            </a:fld>
            <a:endParaRPr lang="en-US" dirty="0"/>
          </a:p>
        </p:txBody>
      </p:sp>
    </p:spTree>
    <p:extLst>
      <p:ext uri="{BB962C8B-B14F-4D97-AF65-F5344CB8AC3E}">
        <p14:creationId xmlns:p14="http://schemas.microsoft.com/office/powerpoint/2010/main" val="31658596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region’s longleaf pine forests and the riverine ecosystems provide important habitat for many sensitive species. Northwest Florida is home to some of the nation’s largest remaining stands of longleaf pine. Eglin Air Force Base has the largest contiguous old growth longleaf pine forest in existence, plus it has the largest intact sandhill ecosystem in the Southeast. Over 1.5 million acres are conserved in the eastern portion of the sentinel landscape. Northwest Florida also has extensive industrial pine forests with thousands of acres being restored with longleaf pines.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13</a:t>
            </a:fld>
            <a:endParaRPr lang="en-US" dirty="0"/>
          </a:p>
        </p:txBody>
      </p:sp>
    </p:spTree>
    <p:extLst>
      <p:ext uri="{BB962C8B-B14F-4D97-AF65-F5344CB8AC3E}">
        <p14:creationId xmlns:p14="http://schemas.microsoft.com/office/powerpoint/2010/main" val="2762752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opportunity still exists in Northwest Florida to create a network of lands to conserve watersheds, wildlife habitat, working lands, to provide outdoor recreation opportunities, and to the support the missions of Northwest Florida’s military installations. P</a:t>
            </a:r>
            <a:r>
              <a:rPr lang="en-US" sz="1200" dirty="0"/>
              <a:t>rimary challenges facing our installations and natural communities are impacts from climate change and land use change due to population growth.</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these opportunities may be fleeting. This map shows b</a:t>
            </a:r>
            <a:r>
              <a:rPr lang="en-US" sz="1200" dirty="0"/>
              <a:t>etween 2010 and 2018, the populations of the five counties home to the six principal military installations increased between 6 and 30 percent. Development can limit the use of prescribed fire, hinder wildlife movement, and negatively impact surface and ground waters, and threaten estuaries on the Gulf of Mexico. Finally, development in the wrong places may threaten military missions. In 2020, the military represented nearly 29% of the total economy of Northwest Florida. </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14</a:t>
            </a:fld>
            <a:endParaRPr lang="en-US" dirty="0"/>
          </a:p>
        </p:txBody>
      </p:sp>
    </p:spTree>
    <p:extLst>
      <p:ext uri="{BB962C8B-B14F-4D97-AF65-F5344CB8AC3E}">
        <p14:creationId xmlns:p14="http://schemas.microsoft.com/office/powerpoint/2010/main" val="2693887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Rapid population growth and tourist-oriented development along the Gulf coast have led to unprecedented landscape conversion. Changes in land use threaten the missions of our region’s military installations and the long-term sustainability of nearby forestry and agricultural operations.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Our collaborative effort seeks to keep forests and farms working through incentives and voluntarily participation in conservation funding programs of our partner agencies and organizations. These working lands are essential connectors between public and private conservation lands, military installations and ranges.  </a:t>
            </a:r>
          </a:p>
        </p:txBody>
      </p:sp>
      <p:sp>
        <p:nvSpPr>
          <p:cNvPr id="4" name="Slide Number Placeholder 3"/>
          <p:cNvSpPr>
            <a:spLocks noGrp="1"/>
          </p:cNvSpPr>
          <p:nvPr>
            <p:ph type="sldNum" sz="quarter" idx="5"/>
          </p:nvPr>
        </p:nvSpPr>
        <p:spPr/>
        <p:txBody>
          <a:bodyPr/>
          <a:lstStyle/>
          <a:p>
            <a:fld id="{41BB917E-4462-4CC2-906A-662D2050DAAF}" type="slidenum">
              <a:rPr lang="en-US" smtClean="0"/>
              <a:t>15</a:t>
            </a:fld>
            <a:endParaRPr lang="en-US" dirty="0"/>
          </a:p>
        </p:txBody>
      </p:sp>
    </p:spTree>
    <p:extLst>
      <p:ext uri="{BB962C8B-B14F-4D97-AF65-F5344CB8AC3E}">
        <p14:creationId xmlns:p14="http://schemas.microsoft.com/office/powerpoint/2010/main" val="36528724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In response to rapid population growth, state and regional transportation plans call for widening many highways and constructing new highways in coastal areas and near military installations. This map shows highway proposals as light blue lines and the urbanized areas in red, orange and purple. We coordinate with the Florida Department of Transportation and regional transportation planning agencies to avoid, minimize and mitigate impacts on conservation lands and advocate for the construction of wildlife crossings to minimize habitat fragmentation and to protect wildlife and motorists.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16</a:t>
            </a:fld>
            <a:endParaRPr lang="en-US" dirty="0"/>
          </a:p>
        </p:txBody>
      </p:sp>
    </p:spTree>
    <p:extLst>
      <p:ext uri="{BB962C8B-B14F-4D97-AF65-F5344CB8AC3E}">
        <p14:creationId xmlns:p14="http://schemas.microsoft.com/office/powerpoint/2010/main" val="404966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Compounding the impacts of land use change, climate change will significantly alter low-lying coastal areas threatening not only infrastructure, but also habitat of endangered and threatened species. Areas forecast to be inundated by 2070 are show in light blue on this map.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Extreme weather events, such as Hurricane Michael’s destruction of Tyndall Air Force Base in 2018, directly impacted national security by degrading its mission capabilities. It also diverted significant national defense resources with approximately $4.5 billion dollars being appropriated for Tyndall’s reconstruction.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Hurricane Michael also affected 2.8 million acres of timber lands in the heart of the sentinel landscape. With 80 percent of those lands owned by more than 16,000 private landowners, there is much uncertainty as to how much of the damaged forest land will be converted to a land use not compatible with low level Air Force training.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Increasing storm intensity and frequency heightens the urgency for regional collaboration to mitigate the effects of extreme weather, storm surge, sea level rise and coastal erosion on natural systems, infrastructure and military mission capabilities. </a:t>
            </a:r>
            <a:r>
              <a:rPr lang="en-US" dirty="0"/>
              <a:t>Enhancing the resiliency of natural systems to our changing climate is a primary objective of our partnership. </a:t>
            </a:r>
            <a:endParaRPr lang="en-US" sz="1200" dirty="0"/>
          </a:p>
          <a:p>
            <a:endParaRPr lang="en-US" sz="1200" dirty="0"/>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17</a:t>
            </a:fld>
            <a:endParaRPr lang="en-US" dirty="0"/>
          </a:p>
        </p:txBody>
      </p:sp>
    </p:spTree>
    <p:extLst>
      <p:ext uri="{BB962C8B-B14F-4D97-AF65-F5344CB8AC3E}">
        <p14:creationId xmlns:p14="http://schemas.microsoft.com/office/powerpoint/2010/main" val="32025444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kern="1200" dirty="0">
                <a:solidFill>
                  <a:schemeClr val="tx1"/>
                </a:solidFill>
                <a:effectLst/>
                <a:latin typeface="+mn-lt"/>
                <a:ea typeface="+mn-ea"/>
                <a:cs typeface="+mn-cs"/>
              </a:rPr>
              <a:t>Defenders’</a:t>
            </a:r>
            <a:r>
              <a:rPr lang="en-US" sz="1200" b="0" kern="1200" dirty="0">
                <a:solidFill>
                  <a:schemeClr val="tx1"/>
                </a:solidFill>
                <a:effectLst/>
                <a:latin typeface="+mn-lt"/>
                <a:ea typeface="+mn-ea"/>
                <a:cs typeface="+mn-cs"/>
              </a:rPr>
              <a:t>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dedicated and sustained </a:t>
            </a:r>
            <a:r>
              <a:rPr lang="en-US" sz="1200" kern="1200" dirty="0">
                <a:solidFill>
                  <a:schemeClr val="tx1"/>
                </a:solidFill>
                <a:effectLst/>
                <a:latin typeface="+mn-lt"/>
                <a:ea typeface="+mn-ea"/>
                <a:cs typeface="+mn-cs"/>
              </a:rPr>
              <a:t>leadership has been essential for establishing and fostering this landscape conservation partnership in Northwest Florida.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000000"/>
                </a:solidFill>
                <a:effectLst/>
                <a:latin typeface="Calibri" panose="020F0502020204030204" pitchFamily="34" charset="0"/>
              </a:rPr>
              <a:t>In 2017, at the invitation of the Air Force, Defenders accepted the challenge to build support for a partnership to seek Sentinel Landscape designation. Defenders was well positioned to take this leadership role through my work advocating for landscape and habitat conservation in the region.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18</a:t>
            </a:fld>
            <a:endParaRPr lang="en-US" dirty="0"/>
          </a:p>
        </p:txBody>
      </p:sp>
    </p:spTree>
    <p:extLst>
      <p:ext uri="{BB962C8B-B14F-4D97-AF65-F5344CB8AC3E}">
        <p14:creationId xmlns:p14="http://schemas.microsoft.com/office/powerpoint/2010/main" val="340938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000000"/>
                </a:solidFill>
                <a:effectLst/>
                <a:latin typeface="Calibri" panose="020F0502020204030204" pitchFamily="34" charset="0"/>
              </a:rPr>
              <a:t>As we waited for a designation cycle to open each year from 2018 to 2021, Defenders maintained our partnership’s momentum. We continued to meet with prospective partners to introduce the Sentinel Landscape concept and to refine the focus for our partnership. We also refined the </a:t>
            </a:r>
            <a:r>
              <a:rPr lang="en-US" sz="1200" b="0" i="0" u="sng" strike="noStrike" dirty="0">
                <a:solidFill>
                  <a:srgbClr val="0563C1"/>
                </a:solidFill>
                <a:effectLst/>
                <a:latin typeface="Calibri" panose="020F0502020204030204" pitchFamily="34" charset="0"/>
                <a:hlinkClick r:id="rId3"/>
              </a:rPr>
              <a:t>Sentinel Landscape boundary</a:t>
            </a:r>
            <a:r>
              <a:rPr lang="en-US" sz="1200" b="0" i="0" dirty="0">
                <a:solidFill>
                  <a:srgbClr val="000000"/>
                </a:solidFill>
                <a:effectLst/>
                <a:latin typeface="Calibri" panose="020F0502020204030204" pitchFamily="34" charset="0"/>
              </a:rPr>
              <a:t> and created a </a:t>
            </a:r>
            <a:r>
              <a:rPr lang="en-US" sz="1200" b="0" i="0" u="sng" strike="noStrike" dirty="0">
                <a:solidFill>
                  <a:srgbClr val="0563C1"/>
                </a:solidFill>
                <a:effectLst/>
                <a:latin typeface="Calibri" panose="020F0502020204030204" pitchFamily="34" charset="0"/>
                <a:hlinkClick r:id="rId4"/>
              </a:rPr>
              <a:t>factsheet</a:t>
            </a:r>
            <a:r>
              <a:rPr lang="en-US" sz="1200" b="0" i="0" u="sng" strike="noStrike" dirty="0">
                <a:solidFill>
                  <a:srgbClr val="0563C1"/>
                </a:solidFill>
                <a:effectLst/>
                <a:latin typeface="Calibri" panose="020F0502020204030204" pitchFamily="34" charset="0"/>
              </a:rPr>
              <a:t>.</a:t>
            </a:r>
            <a:r>
              <a:rPr lang="en-US" sz="1200" b="0" i="0" dirty="0">
                <a:solidFill>
                  <a:srgbClr val="000000"/>
                </a:solidFill>
                <a:effectLst/>
                <a:latin typeface="Calibri" panose="020F0502020204030204" pitchFamily="34" charset="0"/>
              </a:rPr>
              <a:t> We developed an online </a:t>
            </a:r>
            <a:r>
              <a:rPr lang="en-US" sz="1200" b="0" i="0" u="sng" strike="noStrike" dirty="0">
                <a:solidFill>
                  <a:srgbClr val="0563C1"/>
                </a:solidFill>
                <a:effectLst/>
                <a:latin typeface="Calibri" panose="020F0502020204030204" pitchFamily="34" charset="0"/>
                <a:hlinkClick r:id="rId5"/>
              </a:rPr>
              <a:t>web map application</a:t>
            </a:r>
            <a:r>
              <a:rPr lang="en-US" sz="1200" b="0" i="0" dirty="0">
                <a:solidFill>
                  <a:srgbClr val="000000"/>
                </a:solidFill>
                <a:effectLst/>
                <a:latin typeface="Calibri" panose="020F0502020204030204" pitchFamily="34" charset="0"/>
              </a:rPr>
              <a:t> and </a:t>
            </a:r>
            <a:r>
              <a:rPr lang="en-US" sz="1200" b="0" i="0" u="sng" strike="noStrike" dirty="0">
                <a:solidFill>
                  <a:srgbClr val="0563C1"/>
                </a:solidFill>
                <a:effectLst/>
                <a:latin typeface="Calibri" panose="020F0502020204030204" pitchFamily="34" charset="0"/>
                <a:hlinkClick r:id="rId6"/>
              </a:rPr>
              <a:t>story map</a:t>
            </a:r>
            <a:r>
              <a:rPr lang="en-US" sz="1200" b="0" i="0" dirty="0">
                <a:solidFill>
                  <a:srgbClr val="000000"/>
                </a:solidFill>
                <a:effectLst/>
                <a:latin typeface="Calibri" panose="020F0502020204030204" pitchFamily="34" charset="0"/>
              </a:rPr>
              <a:t> to share our partners’ priorities, and the conservation opportunities and constraints in the region. These resources can be found on the Northwest Florida page at sentinellandscapes.org. </a:t>
            </a:r>
            <a:endParaRPr lang="en-US" sz="1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19</a:t>
            </a:fld>
            <a:endParaRPr lang="en-US" dirty="0"/>
          </a:p>
        </p:txBody>
      </p:sp>
    </p:spTree>
    <p:extLst>
      <p:ext uri="{BB962C8B-B14F-4D97-AF65-F5344CB8AC3E}">
        <p14:creationId xmlns:p14="http://schemas.microsoft.com/office/powerpoint/2010/main" val="835105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latin typeface="Calibri" panose="020F0502020204030204" pitchFamily="34" charset="0"/>
                <a:ea typeface="Calibri" panose="020F0502020204030204" pitchFamily="34" charset="0"/>
                <a:cs typeface="Times New Roman" panose="02020603050405020304" pitchFamily="18" charset="0"/>
              </a:rPr>
              <a:t>Good afternoon. I’m Kent Wimmer. Thank you for the opportunity to introduce our work in Northwest Florida. Defenders works in Northwest Florida because we still have the opportunity to conserve its outstanding biodiversity and habitat. 1000 new residents move to Florida each day leading to land use change and development threatening habitat, forests and farms and the missions of our military installations.</a:t>
            </a:r>
          </a:p>
          <a:p>
            <a:pPr marL="0" indent="0">
              <a:buFont typeface="Arial" panose="020B0604020202020204" pitchFamily="34" charset="0"/>
              <a:buNone/>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200" dirty="0">
                <a:latin typeface="Calibri" panose="020F0502020204030204" pitchFamily="34" charset="0"/>
                <a:ea typeface="Calibri" panose="020F0502020204030204" pitchFamily="34" charset="0"/>
                <a:cs typeface="Times New Roman" panose="02020603050405020304" pitchFamily="18" charset="0"/>
              </a:rPr>
              <a:t>In this presentation, I will:</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describe what a sentinel landscape is</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introduce you to Northwest Florida and the goals of our sentinel landscape partnership, and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highlight Defender’s leadership role for the Northwest Florida Sentinel Landscape.</a:t>
            </a:r>
          </a:p>
          <a:p>
            <a:pPr marL="171450" indent="-171450">
              <a:buFont typeface="Arial" panose="020B0604020202020204" pitchFamily="34" charset="0"/>
              <a:buChar char="•"/>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200" kern="1200" dirty="0">
              <a:solidFill>
                <a:schemeClr val="tx1"/>
              </a:solidFill>
              <a:effectLst/>
              <a:latin typeface="Calibri" panose="020F0502020204030204" pitchFamily="34" charset="0"/>
              <a:ea typeface="+mn-e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2</a:t>
            </a:fld>
            <a:endParaRPr lang="en-US" dirty="0"/>
          </a:p>
        </p:txBody>
      </p:sp>
    </p:spTree>
    <p:extLst>
      <p:ext uri="{BB962C8B-B14F-4D97-AF65-F5344CB8AC3E}">
        <p14:creationId xmlns:p14="http://schemas.microsoft.com/office/powerpoint/2010/main" val="2039441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As part of our designation proposal, we needed to demonstrate how we would coordinate with statewide and national partners and other sentinel landscapes in Florida. Florida only already had an existing Sentinel Landscape—the Avon Park Air Force Range — and another proposed landscape — Northeast Florida — that was pursuing designation at the same time.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Defenders initiated a statewide partnership to explore and articulate how these landscape initiatives could coordinate and complement one another. These conversations culminated in January of this year with 25 parties executing the </a:t>
            </a:r>
            <a:r>
              <a:rPr lang="en-US" sz="1800" b="0" i="0" u="sng" strike="noStrike" dirty="0">
                <a:solidFill>
                  <a:srgbClr val="0563C1"/>
                </a:solidFill>
                <a:effectLst/>
                <a:latin typeface="Calibri" panose="020F0502020204030204" pitchFamily="34" charset="0"/>
                <a:hlinkClick r:id="rId3"/>
              </a:rPr>
              <a:t>Sentinel Landscapes in Florida Memorandum of Understanding</a:t>
            </a:r>
            <a:r>
              <a:rPr lang="en-US" sz="1800" b="0" i="0" dirty="0">
                <a:solidFill>
                  <a:srgbClr val="000000"/>
                </a:solidFill>
                <a:effectLst/>
                <a:latin typeface="Calibri" panose="020F0502020204030204" pitchFamily="34" charset="0"/>
              </a:rPr>
              <a:t>. This MOU provides an organized framework for federal and state agencies and non-governmental organizations supporting sentinel landscapes in Florida. We are using it to strengthen collaboration and streamline activities that connect private landowners around military installations with voluntary government assistance programs. Our MOU complements existing state legislation and programs to support and protect military installations. It is also a model for statewide coordination that other Sentinel Landscapes and states may consider.  </a:t>
            </a:r>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20</a:t>
            </a:fld>
            <a:endParaRPr lang="en-US" dirty="0"/>
          </a:p>
        </p:txBody>
      </p:sp>
    </p:spTree>
    <p:extLst>
      <p:ext uri="{BB962C8B-B14F-4D97-AF65-F5344CB8AC3E}">
        <p14:creationId xmlns:p14="http://schemas.microsoft.com/office/powerpoint/2010/main" val="3230747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The designation of the Northwest Florida Sentinel Landscape in this past February was the result of the Defenders’ significant investment and the commitment of our partners over the past five years. </a:t>
            </a:r>
          </a:p>
          <a:p>
            <a:pPr algn="l" rtl="0" fontAlgn="base"/>
            <a:endParaRPr lang="en-US" sz="1800" b="0" i="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dirty="0">
                <a:solidFill>
                  <a:srgbClr val="000000"/>
                </a:solidFill>
                <a:effectLst/>
                <a:latin typeface="Calibri" panose="020F0502020204030204" pitchFamily="34" charset="0"/>
              </a:rPr>
              <a:t>Defenders’ consistent leadership enabled us to invest the necessary time to build and sustain relationships with our partners. It proved especially helpful as we navigated the Pandemic and waited each year for a designation cycle to open. Having a dedicated person within the landscape enabled us to recruit a broad coalition of partners to stand behind the designation when the Sentinel Landscapes Partnership finally accepted proposals in March 2021.</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21</a:t>
            </a:fld>
            <a:endParaRPr lang="en-US" dirty="0"/>
          </a:p>
        </p:txBody>
      </p:sp>
    </p:spTree>
    <p:extLst>
      <p:ext uri="{BB962C8B-B14F-4D97-AF65-F5344CB8AC3E}">
        <p14:creationId xmlns:p14="http://schemas.microsoft.com/office/powerpoint/2010/main" val="641283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dirty="0">
                <a:solidFill>
                  <a:srgbClr val="000000"/>
                </a:solidFill>
                <a:effectLst/>
                <a:latin typeface="Calibri" panose="020F0502020204030204" pitchFamily="34" charset="0"/>
              </a:rPr>
              <a:t>As coordinator of the Sentinel Landscape, Defenders is committed to supporting our landscape partnership to advance our shared vision.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b="0" i="0" dirty="0">
                <a:solidFill>
                  <a:srgbClr val="000000"/>
                </a:solidFill>
                <a:effectLst/>
                <a:latin typeface="Calibri" panose="020F0502020204030204" pitchFamily="34" charset="0"/>
              </a:rPr>
              <a:t>With the privilege of full-time coordinator, Northwest Florida is developing a more cohesive and effective partnership and a conservation delivery network. We are helping our partners better understand where priorities overlap so they may develop and submit collaborative proposals and keep up to date on the many conservation projects being pursued throughout the region. </a:t>
            </a:r>
            <a:endParaRPr lang="en-US" sz="2800" b="0" i="0" dirty="0">
              <a:solidFill>
                <a:srgbClr val="000000"/>
              </a:solidFill>
              <a:effectLst/>
              <a:latin typeface="Segoe UI" panose="020B050204020402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Our partners have enthusiastically engaged because Sentinel Landscape designation provides them with greater access to funding, financial incentives and assistance from federal, state and local governments and private sector programs to accomplish their existing goals.  </a:t>
            </a:r>
          </a:p>
          <a:p>
            <a:pPr algn="l" rtl="0" fontAlgn="base"/>
            <a:endParaRPr lang="en-US" sz="1800" b="0" i="0" dirty="0">
              <a:solidFill>
                <a:srgbClr val="000000"/>
              </a:solidFill>
              <a:effectLst/>
              <a:latin typeface="Calibri" panose="020F0502020204030204" pitchFamily="34" charset="0"/>
            </a:endParaRPr>
          </a:p>
          <a:p>
            <a:pPr algn="l" rtl="0" fontAlgn="base"/>
            <a:endParaRPr lang="en-US" sz="1800"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22</a:t>
            </a:fld>
            <a:endParaRPr lang="en-US" dirty="0"/>
          </a:p>
        </p:txBody>
      </p:sp>
    </p:spTree>
    <p:extLst>
      <p:ext uri="{BB962C8B-B14F-4D97-AF65-F5344CB8AC3E}">
        <p14:creationId xmlns:p14="http://schemas.microsoft.com/office/powerpoint/2010/main" val="12754924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designation of the Northwest Florida Sentinel Landscape, we have created a regional partnership platform to enhance coordination and to address our stakeholders and partners priorities. </a:t>
            </a:r>
          </a:p>
          <a:p>
            <a:endParaRPr lang="en-US" dirty="0"/>
          </a:p>
          <a:p>
            <a:r>
              <a:rPr lang="en-US" dirty="0"/>
              <a:t>Our </a:t>
            </a:r>
            <a:r>
              <a:rPr lang="en-US" sz="1200" dirty="0"/>
              <a:t>partners have formed three work groups as our conservation delivery networks: </a:t>
            </a:r>
          </a:p>
          <a:p>
            <a:endParaRPr lang="en-US" sz="1200" dirty="0"/>
          </a:p>
          <a:p>
            <a:pPr marL="228600" indent="-228600">
              <a:buFont typeface="+mj-lt"/>
              <a:buAutoNum type="arabicPeriod"/>
            </a:pPr>
            <a:r>
              <a:rPr lang="en-US" sz="1200" dirty="0"/>
              <a:t>Our Private Lands Stewardship work group is </a:t>
            </a:r>
            <a:r>
              <a:rPr lang="en-US" dirty="0"/>
              <a:t>retaining working agriculture and forest lands with compatible resilient and sustainable land uses that enhance wildlife habitat and support the evolving missions of the region’s military installations.</a:t>
            </a:r>
          </a:p>
          <a:p>
            <a:pPr marL="228600" indent="-228600">
              <a:buFont typeface="+mj-lt"/>
              <a:buAutoNum type="arabicPeriod"/>
            </a:pPr>
            <a:r>
              <a:rPr lang="en-US" dirty="0"/>
              <a:t>Our </a:t>
            </a:r>
            <a:r>
              <a:rPr lang="en-US" sz="1200" dirty="0">
                <a:cs typeface="Times New Roman" panose="02020603050405020304" pitchFamily="18" charset="0"/>
              </a:rPr>
              <a:t>Natural Systems Work Group focuses on </a:t>
            </a:r>
            <a:r>
              <a:rPr lang="en-US" dirty="0"/>
              <a:t>conserving and restoring habitat with an emphasis on listed species recovery and  protecting water quality and quantity.</a:t>
            </a:r>
            <a:r>
              <a:rPr lang="en-US" sz="1200" dirty="0">
                <a:ea typeface="Calibri" panose="020F0502020204030204" pitchFamily="34" charset="0"/>
                <a:cs typeface="Times New Roman" panose="02020603050405020304" pitchFamily="18" charset="0"/>
              </a:rPr>
              <a:t> </a:t>
            </a:r>
          </a:p>
          <a:p>
            <a:pPr marL="228600" indent="-228600">
              <a:buFont typeface="+mj-lt"/>
              <a:buAutoNum type="arabicPeriod"/>
            </a:pPr>
            <a:r>
              <a:rPr lang="en-US" sz="1200" dirty="0">
                <a:ea typeface="Calibri" panose="020F0502020204030204" pitchFamily="34" charset="0"/>
                <a:cs typeface="Times New Roman" panose="02020603050405020304" pitchFamily="18" charset="0"/>
              </a:rPr>
              <a:t>Our C</a:t>
            </a:r>
            <a:r>
              <a:rPr lang="en-US" sz="1200" dirty="0">
                <a:cs typeface="Times New Roman" panose="02020603050405020304" pitchFamily="18" charset="0"/>
              </a:rPr>
              <a:t>limate Resiliency Work Group is </a:t>
            </a:r>
            <a:r>
              <a:rPr lang="en-US" dirty="0"/>
              <a:t>accelerating green and natural infrastructure solutions that mitigate coastal risks and contribute to the climate resiliency of military installations and the landscapes that overlap mission footprints. </a:t>
            </a:r>
          </a:p>
          <a:p>
            <a:endParaRPr lang="en-US" sz="1200" dirty="0"/>
          </a:p>
          <a:p>
            <a:r>
              <a:rPr lang="en-US" sz="1200" dirty="0"/>
              <a:t>These work groups meet virtually each monthly, and we host virtual monthly partner collaboration calls. We have a contractor who leads our Private Land Stewardship initiative, and we intend to bring aboard a contractor to help coordinate our partners’ Climate Resiliency efforts. I also produce a monthly newsletter highlighting our partners’ successes, news, resources and collaboration among partners. I would be happy to add you to our email distribution list if you are interested.</a:t>
            </a:r>
            <a:endParaRPr lang="en-US" sz="1200" dirty="0">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23</a:t>
            </a:fld>
            <a:endParaRPr lang="en-US" dirty="0"/>
          </a:p>
        </p:txBody>
      </p:sp>
    </p:spTree>
    <p:extLst>
      <p:ext uri="{BB962C8B-B14F-4D97-AF65-F5344CB8AC3E}">
        <p14:creationId xmlns:p14="http://schemas.microsoft.com/office/powerpoint/2010/main" val="3813775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panose="020F0502020204030204" pitchFamily="34" charset="0"/>
                <a:cs typeface="Times New Roman" panose="02020603050405020304" pitchFamily="18" charset="0"/>
              </a:rPr>
              <a:t>In Florida through FY2020, DoD and partners with other federal agencies and the State of Florida have invested near $200 million dollars to protect and conserve compatible land uses on over 78,000 acres near military installations throughout Florida. In Northwest Florida, over 35,000 acres have been conserved with $60 million dollars in combined spending invested.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212529"/>
              </a:solidFill>
              <a:effectLst/>
              <a:cs typeface="Times New Roman" panose="02020603050405020304" pitchFamily="18" charset="0"/>
            </a:endParaRPr>
          </a:p>
          <a:p>
            <a:pPr marL="0" indent="0">
              <a:buFont typeface="Arial" panose="020B0604020202020204" pitchFamily="34" charset="0"/>
              <a:buNone/>
            </a:pPr>
            <a:r>
              <a:rPr lang="en-US" sz="1200" kern="1200" dirty="0">
                <a:solidFill>
                  <a:schemeClr val="tx1"/>
                </a:solidFill>
                <a:effectLst/>
                <a:latin typeface="+mn-lt"/>
                <a:ea typeface="+mn-ea"/>
                <a:cs typeface="+mn-cs"/>
              </a:rPr>
              <a:t>Between March and October of this year, our partners provided over $18 million dollars to protect nearly 8,500 acres. Our partners worked with private landowners to develop forest management plans for over 24,000 acres to protect wildlife habitat, maintain forest lands and protect military missions.</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This past summer our partners submitted five federal funding proposals totaling $6.6 million dollars. These proposals would enable our partners: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restore habitat for the endangered reticulated flatwoods salamander near Eglin Air Force Base,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remove forest debris created by Hurricane Michael so those areas may be reforested, and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 enhance outdoor recreation opportunities.</a:t>
            </a:r>
          </a:p>
        </p:txBody>
      </p:sp>
      <p:sp>
        <p:nvSpPr>
          <p:cNvPr id="4" name="Slide Number Placeholder 3"/>
          <p:cNvSpPr>
            <a:spLocks noGrp="1"/>
          </p:cNvSpPr>
          <p:nvPr>
            <p:ph type="sldNum" sz="quarter" idx="5"/>
          </p:nvPr>
        </p:nvSpPr>
        <p:spPr/>
        <p:txBody>
          <a:bodyPr/>
          <a:lstStyle/>
          <a:p>
            <a:fld id="{41BB917E-4462-4CC2-906A-662D2050DAAF}" type="slidenum">
              <a:rPr lang="en-US" smtClean="0"/>
              <a:t>24</a:t>
            </a:fld>
            <a:endParaRPr lang="en-US" dirty="0"/>
          </a:p>
        </p:txBody>
      </p:sp>
    </p:spTree>
    <p:extLst>
      <p:ext uri="{BB962C8B-B14F-4D97-AF65-F5344CB8AC3E}">
        <p14:creationId xmlns:p14="http://schemas.microsoft.com/office/powerpoint/2010/main" val="3080109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project I would like to highlight is the effort to protect flight paths used by Naval Air Station Whiting Field that extend to and over Blackwater River State Forest. Whiting Field, which is northeast of Pensacola, is the busiest Naval Air Station in the world. It is where 60 percent of all Navy, Marine Corps, and Coast Guard pilots learn to fly, and it hosts all the helicopter training for these three services.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To ensure training flight paths are protected from incompatible development and to prevent encroachment on Whiting Field, the Navy, Santa Rosa County and State of Florida have spent nearly $40 million dollars to protect over 13,000 acres shown as the green areas outlined in yellow on the map. The Florida Forest Service manages these acquired lands as part of Blackwater River State Forest.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Trust for Public Land, the Navy, the Florida Department of Environmental Protection and the Florida Forest Service are working together to acquire an additional 3,800 acres outlined in orange. The Navy also has nearly $2 million dollars set aside for future buffering surrounding Whiting Field.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State of Florida will continue to conserve land because i</a:t>
            </a:r>
            <a:r>
              <a:rPr lang="en-US" sz="1800" dirty="0"/>
              <a:t>n the past two years the Florida Legislature has appropriated $800 million dollars to Florida’s two primary land acquisition and conservation programs, the Florida Forever Program and the Rural and Family Lands Protection Program.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t>This state funding will complement $33 million dollars in funding from the National Fish and Wildlife Foundation to conserve nearly 45,000 acres along the upper Apalachicola River. This is Florida’s largest and highest priority conservation land acquisition project. Once the state closes on </a:t>
            </a:r>
            <a:r>
              <a:rPr lang="en-US" sz="1800"/>
              <a:t>this transaction, </a:t>
            </a:r>
            <a:r>
              <a:rPr lang="en-US" sz="1800" dirty="0"/>
              <a:t>nearly all the river’s floodplain and its biodiversity will be protected.</a:t>
            </a:r>
            <a:endParaRPr lang="en-US" sz="1800" dirty="0">
              <a:solidFill>
                <a:srgbClr val="212529"/>
              </a:solidFill>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25</a:t>
            </a:fld>
            <a:endParaRPr lang="en-US" dirty="0"/>
          </a:p>
        </p:txBody>
      </p:sp>
    </p:spTree>
    <p:extLst>
      <p:ext uri="{BB962C8B-B14F-4D97-AF65-F5344CB8AC3E}">
        <p14:creationId xmlns:p14="http://schemas.microsoft.com/office/powerpoint/2010/main" val="2723493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i="0" dirty="0">
                <a:solidFill>
                  <a:srgbClr val="000000"/>
                </a:solidFill>
                <a:effectLst/>
                <a:latin typeface="Calibri" panose="020F0502020204030204" pitchFamily="34" charset="0"/>
              </a:rPr>
              <a:t>For more information on the Northwest Florida Sentinel Landscape or Sentinel Landscapes program, please visit sentinellandscapes.org or contact me. Thank you for this opportunity to highlight our work in Northwest Florida which has been made possible through your generous support of Defenders of Wildlife. Thank you very much.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26</a:t>
            </a:fld>
            <a:endParaRPr lang="en-US" dirty="0"/>
          </a:p>
        </p:txBody>
      </p:sp>
    </p:spTree>
    <p:extLst>
      <p:ext uri="{BB962C8B-B14F-4D97-AF65-F5344CB8AC3E}">
        <p14:creationId xmlns:p14="http://schemas.microsoft.com/office/powerpoint/2010/main" val="992321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Calibri" panose="020F0502020204030204" pitchFamily="34" charset="0"/>
                <a:ea typeface="+mn-ea"/>
                <a:cs typeface="Times New Roman" panose="02020603050405020304" pitchFamily="18" charset="0"/>
              </a:rPr>
              <a:t>In the early 2000’s,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Northwest Florida Greenway was envisioned to inspire agencies and organizations to work together to conserve the land under the military flyways between Eglin and Tyndall Air Force Bases and the Gulf of Mexico. The Northwest Florida Greenway was one of the inspirations for the national Sentinel Landscapes program. </a:t>
            </a:r>
          </a:p>
        </p:txBody>
      </p:sp>
      <p:sp>
        <p:nvSpPr>
          <p:cNvPr id="4" name="Slide Number Placeholder 3"/>
          <p:cNvSpPr>
            <a:spLocks noGrp="1"/>
          </p:cNvSpPr>
          <p:nvPr>
            <p:ph type="sldNum" sz="quarter" idx="5"/>
          </p:nvPr>
        </p:nvSpPr>
        <p:spPr/>
        <p:txBody>
          <a:bodyPr/>
          <a:lstStyle/>
          <a:p>
            <a:fld id="{41BB917E-4462-4CC2-906A-662D2050DAAF}" type="slidenum">
              <a:rPr lang="en-US" smtClean="0"/>
              <a:t>3</a:t>
            </a:fld>
            <a:endParaRPr lang="en-US" dirty="0"/>
          </a:p>
        </p:txBody>
      </p:sp>
    </p:spTree>
    <p:extLst>
      <p:ext uri="{BB962C8B-B14F-4D97-AF65-F5344CB8AC3E}">
        <p14:creationId xmlns:p14="http://schemas.microsoft.com/office/powerpoint/2010/main" val="1871992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8507"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2013, a coalition of federal agencies and non-governmental organizations formed the Sentinel Landscapes Partnership. Their goal is to foster collaboration with private landowners “to strengthen military readiness, conserve natural resources, bolster agricultural and forestry economies, and increase climate change resilience.” Leading the Sentinel Landscapes Partnership are Department of Defense through its Readiness and Environmental Protection Integration Program, the Department of Agriculture through the Natural Resources Conservation Service and the Forest Service, and the Department of the Interior’s Fish and Wildlife Service. </a:t>
            </a:r>
          </a:p>
          <a:p>
            <a:pPr marL="0" marR="0" lvl="0" indent="0" algn="l" defTabSz="948507"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48507"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Calibri" panose="020F0502020204030204" pitchFamily="34" charset="0"/>
              </a:rPr>
              <a:t>Sentinel Landscapes are bringing together partners who value the opportunity of achieving more significant conservation results through collaboration rather than by pursuing independent actions and projects. These partnerships are developing collaborative funding proposals for large-scale, multiple partner coordinated projects and programs rather than many small-scale projects. The Sentinel Landscape designation fosters coordination and can help proposals within Sentinel Landscapes be more competitive and successful in securing funding. Through establishing a collective vision for each sentinel landscape, partners can see how their organizations’ efforts fit into and complement regional priorities for conserving habitats, retaining working lands and protecting military missions. </a:t>
            </a:r>
            <a:endParaRPr lang="en-US" sz="1800" baseline="0" dirty="0"/>
          </a:p>
          <a:p>
            <a:pPr marL="0" marR="0" lvl="0" indent="0" algn="l" defTabSz="948507"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4</a:t>
            </a:fld>
            <a:endParaRPr lang="en-US" dirty="0"/>
          </a:p>
        </p:txBody>
      </p:sp>
    </p:spTree>
    <p:extLst>
      <p:ext uri="{BB962C8B-B14F-4D97-AF65-F5344CB8AC3E}">
        <p14:creationId xmlns:p14="http://schemas.microsoft.com/office/powerpoint/2010/main" val="1107540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By 2017, seven Sentinel Landscapes had been designated across the nation. That year, at the invitation of the Air Force with support of the Fish and Wildlife Service, Defenders and our allies in Northwest Florida began to build a partnership to seek federal designation of Northwest Florida as a sentinel landscape. The process took longer than we anticipated, but in February 2022, the Sentinel Landscapes Partnership formally designed the Northwest Florida Sentinel Landscape.  </a:t>
            </a:r>
          </a:p>
          <a:p>
            <a:pPr marL="0" marR="0" lvl="0" indent="0" algn="l" defTabSz="926105" rtl="0" eaLnBrk="1" fontAlgn="auto" latinLnBrk="0" hangingPunct="1">
              <a:lnSpc>
                <a:spcPct val="90000"/>
              </a:lnSpc>
              <a:spcBef>
                <a:spcPct val="2000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26105" rtl="0" eaLnBrk="1" fontAlgn="auto" latinLnBrk="0" hangingPunct="1">
              <a:lnSpc>
                <a:spcPct val="90000"/>
              </a:lnSpc>
              <a:spcBef>
                <a:spcPct val="2000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Northwest Florida is one of </a:t>
            </a:r>
            <a:r>
              <a:rPr lang="en-US" sz="1400" dirty="0">
                <a:latin typeface="Calibri" panose="020F0502020204030204" pitchFamily="34" charset="0"/>
                <a:ea typeface="Calibri" panose="020F0502020204030204" pitchFamily="34" charset="0"/>
                <a:cs typeface="Times New Roman" panose="02020603050405020304" pitchFamily="18" charset="0"/>
              </a:rPr>
              <a:t>only ten sentinel landscapes in America. B</a:t>
            </a:r>
            <a:r>
              <a:rPr lang="en-US" sz="1400" dirty="0"/>
              <a:t>ecause of Florida’s strong commitment to the military and to land conservation, our state </a:t>
            </a:r>
            <a:r>
              <a:rPr lang="en-US" sz="1400" dirty="0">
                <a:ea typeface="Calibri" panose="020F0502020204030204" pitchFamily="34" charset="0"/>
                <a:cs typeface="Times New Roman" panose="02020603050405020304" pitchFamily="18" charset="0"/>
              </a:rPr>
              <a:t>is the first with two federally designated sentinel landscapes – the Avon Park Air Force Range in south central Florida and Northwest Florida. These sentinel landscapes represent of dozens of partners.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REPI Program Overview</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B7D657-5EDB-4076-BAE6-EC6A412FC94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2879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map shows the boundary of the Northwest Florida Sentinel Landscape which captures the entire Florida panhandle from Pensacola in the west to Tallahassee in the east. On this map military installations are shown in yellow, existing public and private conservation lands are in dark green, areas proposed for conservation are medium green, and areas suitable for conservation are in light green.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Our sentinel landscape is supported by a partnership of over four dozen federal and state agencies, non-governmental organizations, regional coalitions and private landowners.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Our partnership is working to retain working lands, conserve wildlife habitat and protect military testing and training missions in Northwest Florida. We are doing this by </a:t>
            </a:r>
            <a:r>
              <a:rPr lang="en-US" sz="1200" dirty="0"/>
              <a:t>implementing conservation and restoration projects that bolster mission resilience, and by providing sustainable social, environmental and economic benefits to our local stakeholders.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BB917E-4462-4CC2-906A-662D2050DAAF}" type="slidenum">
              <a:rPr lang="en-US" smtClean="0"/>
              <a:t>6</a:t>
            </a:fld>
            <a:endParaRPr lang="en-US" dirty="0"/>
          </a:p>
        </p:txBody>
      </p:sp>
    </p:spTree>
    <p:extLst>
      <p:ext uri="{BB962C8B-B14F-4D97-AF65-F5344CB8AC3E}">
        <p14:creationId xmlns:p14="http://schemas.microsoft.com/office/powerpoint/2010/main" val="1134111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200" dirty="0"/>
              <a:t>The 16-county Northwest Florida Sentinel Landscape has hosted military bases since Spanish colonization. It is home to six of the nation’s most important Air Force and Naval Air installations and ranges spanning 165 miles along the northeastern Gulf of Mexico coast. These installations include:</a:t>
            </a:r>
          </a:p>
          <a:p>
            <a:pPr marL="237127" indent="-237127" defTabSz="948507">
              <a:buFont typeface="Arial" panose="020B0604020202020204" pitchFamily="34" charset="0"/>
              <a:buChar char="•"/>
              <a:defRPr/>
            </a:pPr>
            <a:r>
              <a:rPr lang="en-US" sz="1200" dirty="0"/>
              <a:t>Eglin and Tyndall Air Force Bases</a:t>
            </a:r>
          </a:p>
          <a:p>
            <a:pPr marL="237127" indent="-237127" defTabSz="948507">
              <a:buFont typeface="Arial" panose="020B0604020202020204" pitchFamily="34" charset="0"/>
              <a:buChar char="•"/>
              <a:defRPr/>
            </a:pPr>
            <a:r>
              <a:rPr lang="en-US" sz="1200" dirty="0"/>
              <a:t>Hurlburt Field</a:t>
            </a:r>
          </a:p>
          <a:p>
            <a:pPr marL="237127" indent="-237127" defTabSz="948507">
              <a:buFont typeface="Arial" panose="020B0604020202020204" pitchFamily="34" charset="0"/>
              <a:buChar char="•"/>
              <a:defRPr/>
            </a:pPr>
            <a:r>
              <a:rPr lang="en-US" sz="1200" dirty="0">
                <a:ea typeface="Calibri" panose="020F0502020204030204" pitchFamily="34" charset="0"/>
                <a:cs typeface="Times New Roman" panose="02020603050405020304" pitchFamily="18" charset="0"/>
              </a:rPr>
              <a:t>Naval Air Stations Pensacola and Whiting Field and</a:t>
            </a:r>
          </a:p>
          <a:p>
            <a:pPr marL="237127" indent="-237127" defTabSz="948507">
              <a:buFont typeface="Arial" panose="020B0604020202020204" pitchFamily="34" charset="0"/>
              <a:buChar char="•"/>
              <a:defRPr/>
            </a:pPr>
            <a:r>
              <a:rPr lang="en-US" sz="1200" dirty="0">
                <a:cs typeface="Times New Roman" panose="02020603050405020304" pitchFamily="18" charset="0"/>
              </a:rPr>
              <a:t>Naval Support Activity Panama City</a:t>
            </a:r>
            <a:endParaRPr lang="en-US" sz="1200" dirty="0"/>
          </a:p>
          <a:p>
            <a:pPr defTabSz="948507">
              <a:defRPr/>
            </a:pPr>
            <a:endParaRPr lang="en-US" sz="1200" dirty="0"/>
          </a:p>
          <a:p>
            <a:pPr defTabSz="948507">
              <a:defRPr/>
            </a:pPr>
            <a:r>
              <a:rPr lang="en-US" sz="1200" dirty="0"/>
              <a:t>These installations are vital to our national defense because of their training and weapons testing missions. As you can see on the map, with the military flight paths in purple and operations area in light blue, most of Northwest Florida is within a military mission footprint. These installations have direct access to the Eastern Gulf of Mexico Testing and Training Range. This range is larger than </a:t>
            </a:r>
            <a:r>
              <a:rPr lang="en-US" sz="1200" dirty="0">
                <a:ea typeface="Calibri" panose="020F0502020204030204" pitchFamily="34" charset="0"/>
                <a:cs typeface="Times New Roman" panose="02020603050405020304" pitchFamily="18" charset="0"/>
              </a:rPr>
              <a:t>all other ranges inside the continental United States combined. This military range is why there is no oil drilling off Florida’s Gulf Coast.</a:t>
            </a:r>
          </a:p>
          <a:p>
            <a:pPr defTabSz="948507">
              <a:defRPr/>
            </a:pPr>
            <a:endParaRPr lang="en-US" sz="1200" dirty="0">
              <a:ea typeface="Calibri" panose="020F0502020204030204" pitchFamily="34" charset="0"/>
              <a:cs typeface="Times New Roman" panose="02020603050405020304" pitchFamily="18" charset="0"/>
            </a:endParaRPr>
          </a:p>
          <a:p>
            <a:pPr marL="0" marR="0" lvl="0" indent="0" algn="l" defTabSz="948507" rtl="0" eaLnBrk="1" fontAlgn="auto" latinLnBrk="0" hangingPunct="1">
              <a:lnSpc>
                <a:spcPct val="100000"/>
              </a:lnSpc>
              <a:spcBef>
                <a:spcPts val="0"/>
              </a:spcBef>
              <a:spcAft>
                <a:spcPts val="0"/>
              </a:spcAft>
              <a:buClrTx/>
              <a:buSzTx/>
              <a:buFontTx/>
              <a:buNone/>
              <a:tabLst/>
              <a:defRPr/>
            </a:pPr>
            <a:r>
              <a:rPr lang="en-US" sz="1200" dirty="0"/>
              <a:t>The Blue Angels, pictured here, are based at Naval Air Station Pensacola. The Blue Angels will have their final air show of the year this coming weekend in Pensacola.</a:t>
            </a:r>
          </a:p>
        </p:txBody>
      </p:sp>
      <p:sp>
        <p:nvSpPr>
          <p:cNvPr id="4" name="Slide Number Placeholder 3"/>
          <p:cNvSpPr>
            <a:spLocks noGrp="1"/>
          </p:cNvSpPr>
          <p:nvPr>
            <p:ph type="sldNum" sz="quarter" idx="5"/>
          </p:nvPr>
        </p:nvSpPr>
        <p:spPr/>
        <p:txBody>
          <a:bodyPr/>
          <a:lstStyle/>
          <a:p>
            <a:fld id="{41BB917E-4462-4CC2-906A-662D2050DAAF}" type="slidenum">
              <a:rPr lang="en-US" smtClean="0"/>
              <a:t>7</a:t>
            </a:fld>
            <a:endParaRPr lang="en-US" dirty="0"/>
          </a:p>
        </p:txBody>
      </p:sp>
    </p:spTree>
    <p:extLst>
      <p:ext uri="{BB962C8B-B14F-4D97-AF65-F5344CB8AC3E}">
        <p14:creationId xmlns:p14="http://schemas.microsoft.com/office/powerpoint/2010/main" val="2481781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map shows the existing conservation lands in shades of green and yellow with existing urbanization shown in red, orange and purple.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Most of the 11,000 square-mile region is dedicated to agriculture and forested working lands. Over 4,000 square miles, or more than 2.6 million acres, have been protected in </a:t>
            </a:r>
            <a:r>
              <a:rPr lang="en-US" sz="1200" kern="1200" dirty="0">
                <a:solidFill>
                  <a:schemeClr val="tx1"/>
                </a:solidFill>
                <a:effectLst/>
                <a:latin typeface="+mn-lt"/>
                <a:ea typeface="+mn-ea"/>
                <a:cs typeface="+mn-cs"/>
              </a:rPr>
              <a:t>75 tracts of public and private conservation lands managed by sentinel landscape partners.</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r>
              <a:rPr lang="en-US" dirty="0"/>
              <a:t>These lands include the St. Marks and St. Vincent National Wildlife Refuges, the Apalachicola National Forest, and Gulf Islands National Seashore. Northwest Florida also has dozens of state parks, forests, wildlife and water management areas that help conserve a dozen river corridors. Over 200,000 acres of private lands are conserved in the region concentrated in the Red Hills area north of Tallahassee, along the Apalachicola River and in Nokuse Plantation east of Eglin Air Force Base.</a:t>
            </a:r>
          </a:p>
        </p:txBody>
      </p:sp>
      <p:sp>
        <p:nvSpPr>
          <p:cNvPr id="4" name="Slide Number Placeholder 3"/>
          <p:cNvSpPr>
            <a:spLocks noGrp="1"/>
          </p:cNvSpPr>
          <p:nvPr>
            <p:ph type="sldNum" sz="quarter" idx="5"/>
          </p:nvPr>
        </p:nvSpPr>
        <p:spPr/>
        <p:txBody>
          <a:bodyPr/>
          <a:lstStyle/>
          <a:p>
            <a:fld id="{41BB917E-4462-4CC2-906A-662D2050DAAF}" type="slidenum">
              <a:rPr lang="en-US" smtClean="0"/>
              <a:t>8</a:t>
            </a:fld>
            <a:endParaRPr lang="en-US" dirty="0"/>
          </a:p>
        </p:txBody>
      </p:sp>
    </p:spTree>
    <p:extLst>
      <p:ext uri="{BB962C8B-B14F-4D97-AF65-F5344CB8AC3E}">
        <p14:creationId xmlns:p14="http://schemas.microsoft.com/office/powerpoint/2010/main" val="1093248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sz="1200" dirty="0"/>
              <a:t>A key strategy for our sentinel landscape is to conserve a connected network of wildlife habitats. These greenway corridors </a:t>
            </a:r>
            <a:r>
              <a:rPr lang="en-US" dirty="0"/>
              <a:t>extend east and west across Northwest Florida and follow the dozen north and south river corridors connecting upland habitats to their Gulf of Mexico estuaries.</a:t>
            </a:r>
            <a:r>
              <a:rPr lang="en-US" sz="1200" dirty="0"/>
              <a:t> Landscape-level conservation is essential for listed species recovery and for working lands to persist despite the threats of climate change and land use conversion. This map shows our partners’ priority or focus areas, including the Florida Wildlife Corridor shown in pink, which connects conserved lands shown in green and the military installations shown in blue</a:t>
            </a:r>
            <a:r>
              <a:rPr lang="en-US" sz="1200" dirty="0">
                <a:ea typeface="Times New Roman" panose="02020603050405020304" pitchFamily="18" charset="0"/>
              </a:rPr>
              <a:t>. Lands targeted by the state for conservation are shown in the green crosshatch. </a:t>
            </a:r>
            <a:r>
              <a:rPr lang="en-US" sz="1200" dirty="0"/>
              <a:t> </a:t>
            </a:r>
          </a:p>
        </p:txBody>
      </p:sp>
      <p:sp>
        <p:nvSpPr>
          <p:cNvPr id="4" name="Slide Number Placeholder 3"/>
          <p:cNvSpPr>
            <a:spLocks noGrp="1"/>
          </p:cNvSpPr>
          <p:nvPr>
            <p:ph type="sldNum" sz="quarter" idx="5"/>
          </p:nvPr>
        </p:nvSpPr>
        <p:spPr/>
        <p:txBody>
          <a:bodyPr/>
          <a:lstStyle/>
          <a:p>
            <a:fld id="{41BB917E-4462-4CC2-906A-662D2050DAAF}" type="slidenum">
              <a:rPr lang="en-US" smtClean="0"/>
              <a:t>9</a:t>
            </a:fld>
            <a:endParaRPr lang="en-US" dirty="0"/>
          </a:p>
        </p:txBody>
      </p:sp>
    </p:spTree>
    <p:extLst>
      <p:ext uri="{BB962C8B-B14F-4D97-AF65-F5344CB8AC3E}">
        <p14:creationId xmlns:p14="http://schemas.microsoft.com/office/powerpoint/2010/main" val="993515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3" name="Rectangle 22"/>
          <p:cNvSpPr/>
          <p:nvPr/>
        </p:nvSpPr>
        <p:spPr>
          <a:xfrm>
            <a:off x="0" y="-1"/>
            <a:ext cx="9144000" cy="3332481"/>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sp>
        <p:nvSpPr>
          <p:cNvPr id="8" name="Text Placeholder 7"/>
          <p:cNvSpPr>
            <a:spLocks noGrp="1"/>
          </p:cNvSpPr>
          <p:nvPr>
            <p:ph type="body" sz="quarter" idx="11" hasCustomPrompt="1"/>
          </p:nvPr>
        </p:nvSpPr>
        <p:spPr>
          <a:xfrm>
            <a:off x="4419600" y="3495040"/>
            <a:ext cx="4343400" cy="2032000"/>
          </a:xfrm>
          <a:prstGeom prst="rect">
            <a:avLst/>
          </a:prstGeom>
        </p:spPr>
        <p:txBody>
          <a:bodyPr lIns="101870" tIns="50935" rIns="101870" bIns="50935"/>
          <a:lstStyle>
            <a:lvl1pPr marL="347290" marR="0" indent="-347290" algn="r" defTabSz="926105" rtl="0" eaLnBrk="1" fontAlgn="auto" latinLnBrk="0" hangingPunct="1">
              <a:lnSpc>
                <a:spcPct val="100000"/>
              </a:lnSpc>
              <a:spcBef>
                <a:spcPct val="20000"/>
              </a:spcBef>
              <a:spcAft>
                <a:spcPts val="0"/>
              </a:spcAft>
              <a:buClrTx/>
              <a:buSzTx/>
              <a:buFont typeface="Arial" pitchFamily="34" charset="0"/>
              <a:buNone/>
              <a:tabLst/>
              <a:defRPr sz="1545">
                <a:solidFill>
                  <a:srgbClr val="FFFFFF"/>
                </a:solidFill>
                <a:latin typeface="Arial" pitchFamily="34" charset="0"/>
                <a:cs typeface="Arial" pitchFamily="34" charset="0"/>
              </a:defRPr>
            </a:lvl1pPr>
          </a:lstStyle>
          <a:p>
            <a:pPr lvl="0"/>
            <a:r>
              <a:rPr lang="en-US" dirty="0"/>
              <a:t>Click to insert text here</a:t>
            </a:r>
          </a:p>
          <a:p>
            <a:pPr lvl="0"/>
            <a:endParaRPr lang="en-US" dirty="0"/>
          </a:p>
        </p:txBody>
      </p:sp>
      <p:cxnSp>
        <p:nvCxnSpPr>
          <p:cNvPr id="16" name="Straight Connector 15"/>
          <p:cNvCxnSpPr/>
          <p:nvPr/>
        </p:nvCxnSpPr>
        <p:spPr>
          <a:xfrm>
            <a:off x="-76200" y="3332480"/>
            <a:ext cx="9296400" cy="0"/>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pic>
        <p:nvPicPr>
          <p:cNvPr id="15" name="Picture 14" descr="LogoSmallest.png"/>
          <p:cNvPicPr>
            <a:picLocks noChangeAspect="1"/>
          </p:cNvPicPr>
          <p:nvPr/>
        </p:nvPicPr>
        <p:blipFill>
          <a:blip r:embed="rId2" cstate="print"/>
          <a:stretch>
            <a:fillRect/>
          </a:stretch>
        </p:blipFill>
        <p:spPr>
          <a:xfrm>
            <a:off x="304800" y="975361"/>
            <a:ext cx="1524000" cy="1336841"/>
          </a:xfrm>
          <a:prstGeom prst="rect">
            <a:avLst/>
          </a:prstGeom>
        </p:spPr>
      </p:pic>
      <p:sp>
        <p:nvSpPr>
          <p:cNvPr id="9" name="Rectangle 8"/>
          <p:cNvSpPr/>
          <p:nvPr/>
        </p:nvSpPr>
        <p:spPr>
          <a:xfrm>
            <a:off x="0" y="3349031"/>
            <a:ext cx="9144000" cy="3966169"/>
          </a:xfrm>
          <a:prstGeom prst="rect">
            <a:avLst/>
          </a:prstGeom>
          <a:solidFill>
            <a:srgbClr val="00528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sp>
        <p:nvSpPr>
          <p:cNvPr id="2" name="Title 1"/>
          <p:cNvSpPr>
            <a:spLocks noGrp="1"/>
          </p:cNvSpPr>
          <p:nvPr>
            <p:ph type="title" hasCustomPrompt="1"/>
          </p:nvPr>
        </p:nvSpPr>
        <p:spPr>
          <a:xfrm>
            <a:off x="457200" y="2519680"/>
            <a:ext cx="8229600" cy="650240"/>
          </a:xfrm>
          <a:prstGeom prst="rect">
            <a:avLst/>
          </a:prstGeom>
          <a:noFill/>
        </p:spPr>
        <p:txBody>
          <a:bodyPr>
            <a:normAutofit/>
          </a:bodyPr>
          <a:lstStyle>
            <a:lvl1pPr algn="l">
              <a:defRPr sz="3000">
                <a:solidFill>
                  <a:srgbClr val="FFFFFF"/>
                </a:solidFill>
                <a:latin typeface="Adobe Garamond Pro" pitchFamily="18" charset="0"/>
              </a:defRPr>
            </a:lvl1pPr>
          </a:lstStyle>
          <a:p>
            <a:r>
              <a:rPr lang="en-US" dirty="0"/>
              <a:t>Click to edit Title</a:t>
            </a:r>
          </a:p>
        </p:txBody>
      </p:sp>
    </p:spTree>
    <p:extLst>
      <p:ext uri="{BB962C8B-B14F-4D97-AF65-F5344CB8AC3E}">
        <p14:creationId xmlns:p14="http://schemas.microsoft.com/office/powerpoint/2010/main" val="1398568080"/>
      </p:ext>
    </p:extLst>
  </p:cSld>
  <p:clrMapOvr>
    <a:masterClrMapping/>
  </p:clrMapOvr>
  <p:transition>
    <p:fade/>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7312762"/>
          </a:xfrm>
          <a:prstGeom prst="rect">
            <a:avLst/>
          </a:prstGeom>
        </p:spPr>
      </p:pic>
      <p:sp>
        <p:nvSpPr>
          <p:cNvPr id="2" name="Title 1"/>
          <p:cNvSpPr>
            <a:spLocks noGrp="1"/>
          </p:cNvSpPr>
          <p:nvPr>
            <p:ph type="title" hasCustomPrompt="1"/>
          </p:nvPr>
        </p:nvSpPr>
        <p:spPr>
          <a:xfrm>
            <a:off x="457200" y="1457051"/>
            <a:ext cx="8153400" cy="838201"/>
          </a:xfrm>
          <a:prstGeom prst="rect">
            <a:avLst/>
          </a:prstGeom>
        </p:spPr>
        <p:txBody>
          <a:bodyPr/>
          <a:lstStyle>
            <a:lvl1pPr>
              <a:defRPr/>
            </a:lvl1pPr>
          </a:lstStyle>
          <a:p>
            <a:r>
              <a:rPr lang="en-US" dirty="0"/>
              <a:t>Northwest Florida Sentinel Landscape</a:t>
            </a:r>
          </a:p>
        </p:txBody>
      </p:sp>
      <p:sp>
        <p:nvSpPr>
          <p:cNvPr id="4" name="Footer Placeholder 3"/>
          <p:cNvSpPr>
            <a:spLocks noGrp="1"/>
          </p:cNvSpPr>
          <p:nvPr>
            <p:ph type="ftr" sz="quarter" idx="11"/>
          </p:nvPr>
        </p:nvSpPr>
        <p:spPr>
          <a:xfrm>
            <a:off x="3124200" y="6780147"/>
            <a:ext cx="2895600" cy="389467"/>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780147"/>
            <a:ext cx="2133600" cy="389467"/>
          </a:xfrm>
          <a:prstGeom prst="rect">
            <a:avLst/>
          </a:prstGeom>
        </p:spPr>
        <p:txBody>
          <a:bodyPr/>
          <a:lstStyle/>
          <a:p>
            <a:fld id="{DB2CC199-54B2-462D-AA58-D8737CDE7442}" type="slidenum">
              <a:rPr lang="en-US" smtClean="0"/>
              <a:pPr/>
              <a:t>‹#›</a:t>
            </a:fld>
            <a:endParaRPr lang="en-US" dirty="0"/>
          </a:p>
        </p:txBody>
      </p:sp>
      <p:sp>
        <p:nvSpPr>
          <p:cNvPr id="6" name="Text Placeholder 2"/>
          <p:cNvSpPr>
            <a:spLocks noGrp="1"/>
          </p:cNvSpPr>
          <p:nvPr>
            <p:ph idx="1"/>
          </p:nvPr>
        </p:nvSpPr>
        <p:spPr>
          <a:xfrm>
            <a:off x="381000" y="2438400"/>
            <a:ext cx="8305800" cy="40656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0218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238" cy="7315200"/>
          </a:xfrm>
          <a:prstGeom prst="rect">
            <a:avLst/>
          </a:prstGeom>
        </p:spPr>
      </p:pic>
      <p:sp>
        <p:nvSpPr>
          <p:cNvPr id="3" name="Content Placeholder 2"/>
          <p:cNvSpPr>
            <a:spLocks noGrp="1"/>
          </p:cNvSpPr>
          <p:nvPr>
            <p:ph idx="1"/>
          </p:nvPr>
        </p:nvSpPr>
        <p:spPr>
          <a:xfrm>
            <a:off x="381000" y="457200"/>
            <a:ext cx="8305800" cy="60468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124200" y="6780147"/>
            <a:ext cx="2895600" cy="389467"/>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780147"/>
            <a:ext cx="2133600" cy="389467"/>
          </a:xfrm>
          <a:prstGeom prst="rect">
            <a:avLst/>
          </a:prstGeom>
        </p:spPr>
        <p:txBody>
          <a:bodyPr/>
          <a:lstStyle/>
          <a:p>
            <a:fld id="{DB2CC199-54B2-462D-AA58-D8737CDE7442}" type="slidenum">
              <a:rPr lang="en-US" smtClean="0"/>
              <a:pPr/>
              <a:t>‹#›</a:t>
            </a:fld>
            <a:endParaRPr lang="en-US" dirty="0"/>
          </a:p>
        </p:txBody>
      </p:sp>
    </p:spTree>
    <p:extLst>
      <p:ext uri="{BB962C8B-B14F-4D97-AF65-F5344CB8AC3E}">
        <p14:creationId xmlns:p14="http://schemas.microsoft.com/office/powerpoint/2010/main" val="1361286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Pages">
    <p:spTree>
      <p:nvGrpSpPr>
        <p:cNvPr id="1" name=""/>
        <p:cNvGrpSpPr/>
        <p:nvPr/>
      </p:nvGrpSpPr>
      <p:grpSpPr>
        <a:xfrm>
          <a:off x="0" y="0"/>
          <a:ext cx="0" cy="0"/>
          <a:chOff x="0" y="0"/>
          <a:chExt cx="0" cy="0"/>
        </a:xfrm>
      </p:grpSpPr>
      <p:sp>
        <p:nvSpPr>
          <p:cNvPr id="16" name="Rectangle 15"/>
          <p:cNvSpPr/>
          <p:nvPr/>
        </p:nvSpPr>
        <p:spPr>
          <a:xfrm>
            <a:off x="0" y="6177280"/>
            <a:ext cx="9144000" cy="113792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sp>
        <p:nvSpPr>
          <p:cNvPr id="15" name="Rectangle 14"/>
          <p:cNvSpPr/>
          <p:nvPr/>
        </p:nvSpPr>
        <p:spPr>
          <a:xfrm>
            <a:off x="0" y="0"/>
            <a:ext cx="9144000" cy="6177280"/>
          </a:xfrm>
          <a:prstGeom prst="rect">
            <a:avLst/>
          </a:prstGeom>
          <a:gradFill>
            <a:gsLst>
              <a:gs pos="0">
                <a:srgbClr val="A9BDD8"/>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pic>
        <p:nvPicPr>
          <p:cNvPr id="12" name="Picture 11" descr="LogoSmallest.png"/>
          <p:cNvPicPr>
            <a:picLocks noChangeAspect="1"/>
          </p:cNvPicPr>
          <p:nvPr/>
        </p:nvPicPr>
        <p:blipFill>
          <a:blip r:embed="rId2" cstate="print"/>
          <a:stretch>
            <a:fillRect/>
          </a:stretch>
        </p:blipFill>
        <p:spPr>
          <a:xfrm>
            <a:off x="7772401" y="6273801"/>
            <a:ext cx="1187197" cy="1041400"/>
          </a:xfrm>
          <a:prstGeom prst="rect">
            <a:avLst/>
          </a:prstGeom>
        </p:spPr>
      </p:pic>
      <p:sp>
        <p:nvSpPr>
          <p:cNvPr id="8" name="Title Placeholder 1"/>
          <p:cNvSpPr>
            <a:spLocks noGrp="1"/>
          </p:cNvSpPr>
          <p:nvPr>
            <p:ph type="title"/>
          </p:nvPr>
        </p:nvSpPr>
        <p:spPr>
          <a:xfrm>
            <a:off x="457489" y="579718"/>
            <a:ext cx="8229023" cy="818584"/>
          </a:xfrm>
          <a:prstGeom prst="rect">
            <a:avLst/>
          </a:prstGeom>
        </p:spPr>
        <p:txBody>
          <a:bodyPr vert="horz" lIns="91440" tIns="45720" rIns="91440" bIns="45720" rtlCol="0" anchor="ctr">
            <a:normAutofit/>
          </a:bodyPr>
          <a:lstStyle>
            <a:lvl1pPr>
              <a:defRPr sz="2727" b="1">
                <a:latin typeface="Arial" pitchFamily="34" charset="0"/>
                <a:cs typeface="Arial" pitchFamily="34" charset="0"/>
              </a:defRPr>
            </a:lvl1pPr>
          </a:lstStyle>
          <a:p>
            <a:r>
              <a:rPr lang="en-US"/>
              <a:t>Click to edit Master title style</a:t>
            </a:r>
            <a:endParaRPr lang="en-US" dirty="0"/>
          </a:p>
        </p:txBody>
      </p:sp>
      <p:sp>
        <p:nvSpPr>
          <p:cNvPr id="9" name="Text Placeholder 2"/>
          <p:cNvSpPr>
            <a:spLocks noGrp="1"/>
          </p:cNvSpPr>
          <p:nvPr>
            <p:ph idx="1"/>
          </p:nvPr>
        </p:nvSpPr>
        <p:spPr>
          <a:xfrm>
            <a:off x="457489" y="1993154"/>
            <a:ext cx="8229023" cy="3242235"/>
          </a:xfrm>
          <a:prstGeom prst="rect">
            <a:avLst/>
          </a:prstGeom>
        </p:spPr>
        <p:txBody>
          <a:bodyPr vert="horz" lIns="91440" tIns="45720" rIns="91440" bIns="45720" rtlCol="0">
            <a:normAutofit/>
          </a:bodyPr>
          <a:lstStyle>
            <a:lvl1pPr>
              <a:defRPr sz="1727">
                <a:latin typeface="Arial" pitchFamily="34" charset="0"/>
                <a:cs typeface="Arial" pitchFamily="34" charset="0"/>
              </a:defRPr>
            </a:lvl1pPr>
            <a:lvl2pPr>
              <a:defRPr sz="1727">
                <a:latin typeface="Arial" pitchFamily="34" charset="0"/>
                <a:cs typeface="Arial" pitchFamily="34" charset="0"/>
              </a:defRPr>
            </a:lvl2pPr>
            <a:lvl3pPr>
              <a:defRPr sz="1727">
                <a:latin typeface="Arial" pitchFamily="34" charset="0"/>
                <a:cs typeface="Arial" pitchFamily="34" charset="0"/>
              </a:defRPr>
            </a:lvl3pPr>
            <a:lvl4pPr>
              <a:defRPr sz="1727">
                <a:latin typeface="Arial" pitchFamily="34" charset="0"/>
                <a:cs typeface="Arial" pitchFamily="34" charset="0"/>
              </a:defRPr>
            </a:lvl4pPr>
            <a:lvl5pPr>
              <a:defRPr sz="1727">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649858"/>
      </p:ext>
    </p:extLst>
  </p:cSld>
  <p:clrMapOvr>
    <a:masterClrMapping/>
  </p:clrMapOvr>
  <p:transition>
    <p:fade/>
  </p:transition>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ages">
    <p:spTree>
      <p:nvGrpSpPr>
        <p:cNvPr id="1" name=""/>
        <p:cNvGrpSpPr/>
        <p:nvPr/>
      </p:nvGrpSpPr>
      <p:grpSpPr>
        <a:xfrm>
          <a:off x="0" y="0"/>
          <a:ext cx="0" cy="0"/>
          <a:chOff x="0" y="0"/>
          <a:chExt cx="0" cy="0"/>
        </a:xfrm>
      </p:grpSpPr>
      <p:sp>
        <p:nvSpPr>
          <p:cNvPr id="16" name="Rectangle 15"/>
          <p:cNvSpPr/>
          <p:nvPr/>
        </p:nvSpPr>
        <p:spPr>
          <a:xfrm>
            <a:off x="0" y="6177280"/>
            <a:ext cx="9144000" cy="113792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sp>
        <p:nvSpPr>
          <p:cNvPr id="15" name="Rectangle 14"/>
          <p:cNvSpPr/>
          <p:nvPr/>
        </p:nvSpPr>
        <p:spPr>
          <a:xfrm>
            <a:off x="0" y="0"/>
            <a:ext cx="9144000" cy="6177280"/>
          </a:xfrm>
          <a:prstGeom prst="rect">
            <a:avLst/>
          </a:prstGeom>
          <a:gradFill>
            <a:gsLst>
              <a:gs pos="0">
                <a:srgbClr val="A9BDD8"/>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pic>
        <p:nvPicPr>
          <p:cNvPr id="12" name="Picture 11" descr="LogoSmallest.png"/>
          <p:cNvPicPr>
            <a:picLocks noChangeAspect="1"/>
          </p:cNvPicPr>
          <p:nvPr/>
        </p:nvPicPr>
        <p:blipFill>
          <a:blip r:embed="rId2" cstate="print"/>
          <a:stretch>
            <a:fillRect/>
          </a:stretch>
        </p:blipFill>
        <p:spPr>
          <a:xfrm>
            <a:off x="7772401" y="6273801"/>
            <a:ext cx="1187197" cy="1041400"/>
          </a:xfrm>
          <a:prstGeom prst="rect">
            <a:avLst/>
          </a:prstGeom>
        </p:spPr>
      </p:pic>
      <p:sp>
        <p:nvSpPr>
          <p:cNvPr id="9" name="Title 1"/>
          <p:cNvSpPr>
            <a:spLocks noGrp="1"/>
          </p:cNvSpPr>
          <p:nvPr>
            <p:ph type="title"/>
          </p:nvPr>
        </p:nvSpPr>
        <p:spPr>
          <a:xfrm>
            <a:off x="457489" y="573741"/>
            <a:ext cx="8229023" cy="1219200"/>
          </a:xfrm>
          <a:prstGeom prst="rect">
            <a:avLst/>
          </a:prstGeom>
        </p:spPr>
        <p:txBody>
          <a:bodyPr/>
          <a:lstStyle>
            <a:lvl1pPr>
              <a:defRPr sz="2727" b="1">
                <a:latin typeface="Arial" pitchFamily="34" charset="0"/>
                <a:cs typeface="Arial" pitchFamily="34" charset="0"/>
              </a:defRPr>
            </a:lvl1pPr>
          </a:lstStyle>
          <a:p>
            <a:r>
              <a:rPr lang="en-US"/>
              <a:t>Click to edit Master title style</a:t>
            </a:r>
            <a:endParaRPr lang="en-US" dirty="0"/>
          </a:p>
        </p:txBody>
      </p:sp>
      <p:sp>
        <p:nvSpPr>
          <p:cNvPr id="10" name="Text Placeholder 2"/>
          <p:cNvSpPr>
            <a:spLocks noGrp="1"/>
          </p:cNvSpPr>
          <p:nvPr>
            <p:ph type="body" idx="1"/>
          </p:nvPr>
        </p:nvSpPr>
        <p:spPr>
          <a:xfrm>
            <a:off x="457489" y="1918447"/>
            <a:ext cx="4039465" cy="682812"/>
          </a:xfrm>
          <a:prstGeom prst="rect">
            <a:avLst/>
          </a:prstGeom>
        </p:spPr>
        <p:txBody>
          <a:bodyPr anchor="b"/>
          <a:lstStyle>
            <a:lvl1pPr marL="0" indent="0">
              <a:buNone/>
              <a:defRPr sz="1818" b="1">
                <a:latin typeface="Arial" pitchFamily="34" charset="0"/>
                <a:cs typeface="Arial" pitchFamily="34" charset="0"/>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r>
              <a:rPr lang="en-US"/>
              <a:t>Click to edit Master text styles</a:t>
            </a:r>
          </a:p>
        </p:txBody>
      </p:sp>
      <p:sp>
        <p:nvSpPr>
          <p:cNvPr id="11" name="Content Placeholder 3"/>
          <p:cNvSpPr>
            <a:spLocks noGrp="1"/>
          </p:cNvSpPr>
          <p:nvPr>
            <p:ph sz="half" idx="2"/>
          </p:nvPr>
        </p:nvSpPr>
        <p:spPr>
          <a:xfrm>
            <a:off x="457489" y="2601260"/>
            <a:ext cx="4039465" cy="3273611"/>
          </a:xfrm>
          <a:prstGeom prst="rect">
            <a:avLst/>
          </a:prstGeom>
        </p:spPr>
        <p:txBody>
          <a:bodyPr/>
          <a:lstStyle>
            <a:lvl1pPr>
              <a:defRPr sz="1727">
                <a:latin typeface="Arial" pitchFamily="34" charset="0"/>
                <a:cs typeface="Arial" pitchFamily="34" charset="0"/>
              </a:defRPr>
            </a:lvl1pPr>
            <a:lvl2pPr>
              <a:defRPr sz="1727">
                <a:latin typeface="Arial" pitchFamily="34" charset="0"/>
                <a:cs typeface="Arial" pitchFamily="34" charset="0"/>
              </a:defRPr>
            </a:lvl2pPr>
            <a:lvl3pPr>
              <a:defRPr sz="1727">
                <a:latin typeface="Arial" pitchFamily="34" charset="0"/>
                <a:cs typeface="Arial" pitchFamily="34" charset="0"/>
              </a:defRPr>
            </a:lvl3pPr>
            <a:lvl4pPr>
              <a:defRPr sz="1727">
                <a:latin typeface="Arial" pitchFamily="34" charset="0"/>
                <a:cs typeface="Arial" pitchFamily="34" charset="0"/>
              </a:defRPr>
            </a:lvl4pPr>
            <a:lvl5pPr>
              <a:defRPr sz="1727">
                <a:latin typeface="Arial" pitchFamily="34" charset="0"/>
                <a:cs typeface="Arial" pitchFamily="34" charset="0"/>
              </a:defRPr>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4"/>
          <p:cNvSpPr>
            <a:spLocks noGrp="1"/>
          </p:cNvSpPr>
          <p:nvPr>
            <p:ph type="body" sz="quarter" idx="3"/>
          </p:nvPr>
        </p:nvSpPr>
        <p:spPr>
          <a:xfrm>
            <a:off x="4645603" y="1918447"/>
            <a:ext cx="4040909" cy="682812"/>
          </a:xfrm>
          <a:prstGeom prst="rect">
            <a:avLst/>
          </a:prstGeom>
        </p:spPr>
        <p:txBody>
          <a:bodyPr anchor="b"/>
          <a:lstStyle>
            <a:lvl1pPr marL="0" indent="0">
              <a:buNone/>
              <a:defRPr sz="1818" b="1">
                <a:latin typeface="Arial" pitchFamily="34" charset="0"/>
                <a:cs typeface="Arial" pitchFamily="34" charset="0"/>
              </a:defRPr>
            </a:lvl1pPr>
            <a:lvl2pPr marL="415641" indent="0">
              <a:buNone/>
              <a:defRPr sz="1818" b="1"/>
            </a:lvl2pPr>
            <a:lvl3pPr marL="831281" indent="0">
              <a:buNone/>
              <a:defRPr sz="1636" b="1"/>
            </a:lvl3pPr>
            <a:lvl4pPr marL="1246922" indent="0">
              <a:buNone/>
              <a:defRPr sz="1455" b="1"/>
            </a:lvl4pPr>
            <a:lvl5pPr marL="1662562" indent="0">
              <a:buNone/>
              <a:defRPr sz="1455" b="1"/>
            </a:lvl5pPr>
            <a:lvl6pPr marL="2078203" indent="0">
              <a:buNone/>
              <a:defRPr sz="1455" b="1"/>
            </a:lvl6pPr>
            <a:lvl7pPr marL="2493843" indent="0">
              <a:buNone/>
              <a:defRPr sz="1455" b="1"/>
            </a:lvl7pPr>
            <a:lvl8pPr marL="2909484" indent="0">
              <a:buNone/>
              <a:defRPr sz="1455" b="1"/>
            </a:lvl8pPr>
            <a:lvl9pPr marL="3325124" indent="0">
              <a:buNone/>
              <a:defRPr sz="1455" b="1"/>
            </a:lvl9pPr>
          </a:lstStyle>
          <a:p>
            <a:pPr lvl="0"/>
            <a:r>
              <a:rPr lang="en-US"/>
              <a:t>Click to edit Master text styles</a:t>
            </a:r>
          </a:p>
        </p:txBody>
      </p:sp>
      <p:sp>
        <p:nvSpPr>
          <p:cNvPr id="14" name="Content Placeholder 5"/>
          <p:cNvSpPr>
            <a:spLocks noGrp="1"/>
          </p:cNvSpPr>
          <p:nvPr>
            <p:ph sz="quarter" idx="4"/>
          </p:nvPr>
        </p:nvSpPr>
        <p:spPr>
          <a:xfrm>
            <a:off x="4645603" y="2601260"/>
            <a:ext cx="4040909" cy="3273611"/>
          </a:xfrm>
          <a:prstGeom prst="rect">
            <a:avLst/>
          </a:prstGeom>
        </p:spPr>
        <p:txBody>
          <a:bodyPr/>
          <a:lstStyle>
            <a:lvl1pPr>
              <a:defRPr sz="1727">
                <a:latin typeface="Arial" pitchFamily="34" charset="0"/>
                <a:cs typeface="Arial" pitchFamily="34" charset="0"/>
              </a:defRPr>
            </a:lvl1pPr>
            <a:lvl2pPr>
              <a:defRPr sz="1727">
                <a:latin typeface="Arial" pitchFamily="34" charset="0"/>
                <a:cs typeface="Arial" pitchFamily="34" charset="0"/>
              </a:defRPr>
            </a:lvl2pPr>
            <a:lvl3pPr>
              <a:defRPr sz="1727">
                <a:latin typeface="Arial" pitchFamily="34" charset="0"/>
                <a:cs typeface="Arial" pitchFamily="34" charset="0"/>
              </a:defRPr>
            </a:lvl3pPr>
            <a:lvl4pPr>
              <a:defRPr sz="1727">
                <a:latin typeface="Arial" pitchFamily="34" charset="0"/>
                <a:cs typeface="Arial" pitchFamily="34" charset="0"/>
              </a:defRPr>
            </a:lvl4pPr>
            <a:lvl5pPr>
              <a:defRPr sz="1727">
                <a:latin typeface="Arial" pitchFamily="34" charset="0"/>
                <a:cs typeface="Arial" pitchFamily="34" charset="0"/>
              </a:defRPr>
            </a:lvl5pPr>
            <a:lvl6pPr>
              <a:defRPr sz="1455"/>
            </a:lvl6pPr>
            <a:lvl7pPr>
              <a:defRPr sz="1455"/>
            </a:lvl7pPr>
            <a:lvl8pPr>
              <a:defRPr sz="1455"/>
            </a:lvl8pPr>
            <a:lvl9pPr>
              <a:defRPr sz="14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7786665"/>
      </p:ext>
    </p:extLst>
  </p:cSld>
  <p:clrMapOvr>
    <a:masterClrMapping/>
  </p:clrMapOvr>
  <p:transition>
    <p:fade/>
  </p:transition>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Rectangle 2"/>
          <p:cNvSpPr/>
          <p:nvPr/>
        </p:nvSpPr>
        <p:spPr>
          <a:xfrm>
            <a:off x="0" y="6177280"/>
            <a:ext cx="9144000" cy="113792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sp>
        <p:nvSpPr>
          <p:cNvPr id="4" name="Rectangle 3"/>
          <p:cNvSpPr/>
          <p:nvPr/>
        </p:nvSpPr>
        <p:spPr>
          <a:xfrm>
            <a:off x="0" y="0"/>
            <a:ext cx="9144000" cy="6177280"/>
          </a:xfrm>
          <a:prstGeom prst="rect">
            <a:avLst/>
          </a:prstGeom>
          <a:gradFill>
            <a:gsLst>
              <a:gs pos="0">
                <a:srgbClr val="A9BDD8"/>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pic>
        <p:nvPicPr>
          <p:cNvPr id="5" name="Picture 4" descr="LogoSmallest.png"/>
          <p:cNvPicPr>
            <a:picLocks noChangeAspect="1"/>
          </p:cNvPicPr>
          <p:nvPr/>
        </p:nvPicPr>
        <p:blipFill>
          <a:blip r:embed="rId2" cstate="print"/>
          <a:stretch>
            <a:fillRect/>
          </a:stretch>
        </p:blipFill>
        <p:spPr>
          <a:xfrm>
            <a:off x="7772401" y="6273801"/>
            <a:ext cx="1187197" cy="1041400"/>
          </a:xfrm>
          <a:prstGeom prst="rect">
            <a:avLst/>
          </a:prstGeom>
        </p:spPr>
      </p:pic>
      <p:sp>
        <p:nvSpPr>
          <p:cNvPr id="7" name="Title 1"/>
          <p:cNvSpPr>
            <a:spLocks noGrp="1"/>
          </p:cNvSpPr>
          <p:nvPr>
            <p:ph type="title"/>
          </p:nvPr>
        </p:nvSpPr>
        <p:spPr>
          <a:xfrm>
            <a:off x="1792432" y="5407213"/>
            <a:ext cx="5486977" cy="473635"/>
          </a:xfrm>
          <a:prstGeom prst="rect">
            <a:avLst/>
          </a:prstGeom>
        </p:spPr>
        <p:txBody>
          <a:bodyPr anchor="b"/>
          <a:lstStyle>
            <a:lvl1pPr algn="l">
              <a:defRPr sz="1727" b="0">
                <a:latin typeface="Arial" pitchFamily="34" charset="0"/>
                <a:cs typeface="Arial" pitchFamily="34" charset="0"/>
              </a:defRPr>
            </a:lvl1pPr>
          </a:lstStyle>
          <a:p>
            <a:r>
              <a:rPr lang="en-US"/>
              <a:t>Click to edit Master title style</a:t>
            </a:r>
            <a:endParaRPr lang="en-US" dirty="0"/>
          </a:p>
        </p:txBody>
      </p:sp>
      <p:sp>
        <p:nvSpPr>
          <p:cNvPr id="8" name="Picture Placeholder 2"/>
          <p:cNvSpPr>
            <a:spLocks noGrp="1"/>
          </p:cNvSpPr>
          <p:nvPr>
            <p:ph type="pic" idx="1"/>
          </p:nvPr>
        </p:nvSpPr>
        <p:spPr>
          <a:xfrm>
            <a:off x="1792432" y="717177"/>
            <a:ext cx="5486977" cy="4612342"/>
          </a:xfrm>
          <a:prstGeom prst="rect">
            <a:avLst/>
          </a:prstGeom>
        </p:spPr>
        <p:txBody>
          <a:bodyPr/>
          <a:lstStyle>
            <a:lvl1pPr marL="0" indent="0">
              <a:buNone/>
              <a:defRPr sz="2909"/>
            </a:lvl1pPr>
            <a:lvl2pPr marL="415641" indent="0">
              <a:buNone/>
              <a:defRPr sz="2545"/>
            </a:lvl2pPr>
            <a:lvl3pPr marL="831281" indent="0">
              <a:buNone/>
              <a:defRPr sz="2182"/>
            </a:lvl3pPr>
            <a:lvl4pPr marL="1246922" indent="0">
              <a:buNone/>
              <a:defRPr sz="1818"/>
            </a:lvl4pPr>
            <a:lvl5pPr marL="1662562" indent="0">
              <a:buNone/>
              <a:defRPr sz="1818"/>
            </a:lvl5pPr>
            <a:lvl6pPr marL="2078203" indent="0">
              <a:buNone/>
              <a:defRPr sz="1818"/>
            </a:lvl6pPr>
            <a:lvl7pPr marL="2493843" indent="0">
              <a:buNone/>
              <a:defRPr sz="1818"/>
            </a:lvl7pPr>
            <a:lvl8pPr marL="2909484" indent="0">
              <a:buNone/>
              <a:defRPr sz="1818"/>
            </a:lvl8pPr>
            <a:lvl9pPr marL="3325124" indent="0">
              <a:buNone/>
              <a:defRPr sz="1818"/>
            </a:lvl9pPr>
          </a:lstStyle>
          <a:p>
            <a:r>
              <a:rPr lang="en-US" dirty="0"/>
              <a:t>Click icon to add picture</a:t>
            </a:r>
          </a:p>
        </p:txBody>
      </p:sp>
      <p:pic>
        <p:nvPicPr>
          <p:cNvPr id="2" name="Picture 1">
            <a:extLst>
              <a:ext uri="{FF2B5EF4-FFF2-40B4-BE49-F238E27FC236}">
                <a16:creationId xmlns:a16="http://schemas.microsoft.com/office/drawing/2014/main" id="{CA8251BE-1589-0D3C-07B9-C1E5CDC3FA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7312762"/>
          </a:xfrm>
          <a:prstGeom prst="rect">
            <a:avLst/>
          </a:prstGeom>
        </p:spPr>
      </p:pic>
    </p:spTree>
    <p:extLst>
      <p:ext uri="{BB962C8B-B14F-4D97-AF65-F5344CB8AC3E}">
        <p14:creationId xmlns:p14="http://schemas.microsoft.com/office/powerpoint/2010/main" val="1750315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3" name="Rectangle 2"/>
          <p:cNvSpPr/>
          <p:nvPr/>
        </p:nvSpPr>
        <p:spPr>
          <a:xfrm>
            <a:off x="0" y="6177280"/>
            <a:ext cx="9144000" cy="1137920"/>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sp>
        <p:nvSpPr>
          <p:cNvPr id="4" name="Rectangle 3"/>
          <p:cNvSpPr/>
          <p:nvPr/>
        </p:nvSpPr>
        <p:spPr>
          <a:xfrm>
            <a:off x="0" y="0"/>
            <a:ext cx="9144000" cy="6177280"/>
          </a:xfrm>
          <a:prstGeom prst="rect">
            <a:avLst/>
          </a:prstGeom>
          <a:gradFill>
            <a:gsLst>
              <a:gs pos="0">
                <a:srgbClr val="A9BDD8"/>
              </a:gs>
              <a:gs pos="100000">
                <a:schemeClr val="bg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2620" tIns="46310" rIns="92620" bIns="46310" rtlCol="0" anchor="ctr"/>
          <a:lstStyle/>
          <a:p>
            <a:pPr algn="ctr"/>
            <a:endParaRPr lang="en-US" sz="1818" dirty="0"/>
          </a:p>
        </p:txBody>
      </p:sp>
      <p:pic>
        <p:nvPicPr>
          <p:cNvPr id="5" name="Picture 4" descr="LogoSmallest.png"/>
          <p:cNvPicPr>
            <a:picLocks noChangeAspect="1"/>
          </p:cNvPicPr>
          <p:nvPr/>
        </p:nvPicPr>
        <p:blipFill>
          <a:blip r:embed="rId2" cstate="print"/>
          <a:stretch>
            <a:fillRect/>
          </a:stretch>
        </p:blipFill>
        <p:spPr>
          <a:xfrm>
            <a:off x="7772401" y="6273801"/>
            <a:ext cx="1187197" cy="1041400"/>
          </a:xfrm>
          <a:prstGeom prst="rect">
            <a:avLst/>
          </a:prstGeom>
        </p:spPr>
      </p:pic>
      <p:sp>
        <p:nvSpPr>
          <p:cNvPr id="7" name="Title 1"/>
          <p:cNvSpPr>
            <a:spLocks noGrp="1"/>
          </p:cNvSpPr>
          <p:nvPr>
            <p:ph type="title"/>
          </p:nvPr>
        </p:nvSpPr>
        <p:spPr>
          <a:xfrm>
            <a:off x="457489" y="578224"/>
            <a:ext cx="3007591" cy="1006832"/>
          </a:xfrm>
          <a:prstGeom prst="rect">
            <a:avLst/>
          </a:prstGeom>
        </p:spPr>
        <p:txBody>
          <a:bodyPr anchor="b"/>
          <a:lstStyle>
            <a:lvl1pPr algn="l">
              <a:defRPr sz="2727" b="1">
                <a:latin typeface="Arial" pitchFamily="34" charset="0"/>
                <a:cs typeface="Arial" pitchFamily="34" charset="0"/>
              </a:defRPr>
            </a:lvl1pPr>
          </a:lstStyle>
          <a:p>
            <a:r>
              <a:rPr lang="en-US"/>
              <a:t>Click to edit Master title style</a:t>
            </a:r>
            <a:endParaRPr lang="en-US" dirty="0"/>
          </a:p>
        </p:txBody>
      </p:sp>
      <p:sp>
        <p:nvSpPr>
          <p:cNvPr id="8" name="Content Placeholder 2"/>
          <p:cNvSpPr>
            <a:spLocks noGrp="1"/>
          </p:cNvSpPr>
          <p:nvPr>
            <p:ph idx="1"/>
          </p:nvPr>
        </p:nvSpPr>
        <p:spPr>
          <a:xfrm>
            <a:off x="3574762" y="578224"/>
            <a:ext cx="5111750" cy="5302623"/>
          </a:xfrm>
          <a:prstGeom prst="rect">
            <a:avLst/>
          </a:prstGeom>
        </p:spPr>
        <p:txBody>
          <a:bodyPr/>
          <a:lstStyle>
            <a:lvl1pPr>
              <a:defRPr sz="1727">
                <a:latin typeface="Arial" pitchFamily="34" charset="0"/>
                <a:cs typeface="Arial" pitchFamily="34" charset="0"/>
              </a:defRPr>
            </a:lvl1pPr>
            <a:lvl2pPr>
              <a:defRPr sz="1727">
                <a:latin typeface="Arial" pitchFamily="34" charset="0"/>
                <a:cs typeface="Arial" pitchFamily="34" charset="0"/>
              </a:defRPr>
            </a:lvl2pPr>
            <a:lvl3pPr>
              <a:defRPr sz="1727">
                <a:latin typeface="Arial" pitchFamily="34" charset="0"/>
                <a:cs typeface="Arial" pitchFamily="34" charset="0"/>
              </a:defRPr>
            </a:lvl3pPr>
            <a:lvl4pPr>
              <a:defRPr sz="1727">
                <a:latin typeface="Arial" pitchFamily="34" charset="0"/>
                <a:cs typeface="Arial" pitchFamily="34" charset="0"/>
              </a:defRPr>
            </a:lvl4pPr>
            <a:lvl5pPr>
              <a:defRPr sz="1727">
                <a:latin typeface="Arial" pitchFamily="34" charset="0"/>
                <a:cs typeface="Arial" pitchFamily="34" charset="0"/>
              </a:defRPr>
            </a:lvl5pPr>
            <a:lvl6pPr>
              <a:defRPr sz="1818"/>
            </a:lvl6pPr>
            <a:lvl7pPr>
              <a:defRPr sz="1818"/>
            </a:lvl7pPr>
            <a:lvl8pPr>
              <a:defRPr sz="1818"/>
            </a:lvl8pPr>
            <a:lvl9pPr>
              <a:defRPr sz="18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2"/>
          </p:nvPr>
        </p:nvSpPr>
        <p:spPr>
          <a:xfrm>
            <a:off x="457489" y="1818342"/>
            <a:ext cx="3007591" cy="4062505"/>
          </a:xfrm>
          <a:prstGeom prst="rect">
            <a:avLst/>
          </a:prstGeom>
        </p:spPr>
        <p:txBody>
          <a:bodyPr/>
          <a:lstStyle>
            <a:lvl1pPr marL="0" indent="0">
              <a:buNone/>
              <a:defRPr sz="1727">
                <a:latin typeface="Arial" pitchFamily="34" charset="0"/>
                <a:cs typeface="Arial" pitchFamily="34" charset="0"/>
              </a:defRPr>
            </a:lvl1pPr>
            <a:lvl2pPr marL="415641" indent="0">
              <a:buNone/>
              <a:defRPr sz="1091"/>
            </a:lvl2pPr>
            <a:lvl3pPr marL="831281" indent="0">
              <a:buNone/>
              <a:defRPr sz="909"/>
            </a:lvl3pPr>
            <a:lvl4pPr marL="1246922" indent="0">
              <a:buNone/>
              <a:defRPr sz="818"/>
            </a:lvl4pPr>
            <a:lvl5pPr marL="1662562" indent="0">
              <a:buNone/>
              <a:defRPr sz="818"/>
            </a:lvl5pPr>
            <a:lvl6pPr marL="2078203" indent="0">
              <a:buNone/>
              <a:defRPr sz="818"/>
            </a:lvl6pPr>
            <a:lvl7pPr marL="2493843" indent="0">
              <a:buNone/>
              <a:defRPr sz="818"/>
            </a:lvl7pPr>
            <a:lvl8pPr marL="2909484" indent="0">
              <a:buNone/>
              <a:defRPr sz="818"/>
            </a:lvl8pPr>
            <a:lvl9pPr marL="3325124" indent="0">
              <a:buNone/>
              <a:defRPr sz="818"/>
            </a:lvl9pPr>
          </a:lstStyle>
          <a:p>
            <a:pPr lvl="0"/>
            <a:r>
              <a:rPr lang="en-US"/>
              <a:t>Click to edit Master text styles</a:t>
            </a:r>
          </a:p>
        </p:txBody>
      </p:sp>
    </p:spTree>
    <p:extLst>
      <p:ext uri="{BB962C8B-B14F-4D97-AF65-F5344CB8AC3E}">
        <p14:creationId xmlns:p14="http://schemas.microsoft.com/office/powerpoint/2010/main" val="126077876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ext/Content Slide">
    <p:spTree>
      <p:nvGrpSpPr>
        <p:cNvPr id="1" name=""/>
        <p:cNvGrpSpPr/>
        <p:nvPr/>
      </p:nvGrpSpPr>
      <p:grpSpPr>
        <a:xfrm>
          <a:off x="0" y="0"/>
          <a:ext cx="0" cy="0"/>
          <a:chOff x="0" y="0"/>
          <a:chExt cx="0" cy="0"/>
        </a:xfrm>
      </p:grpSpPr>
      <p:cxnSp>
        <p:nvCxnSpPr>
          <p:cNvPr id="3" name="Straight Connector 2"/>
          <p:cNvCxnSpPr/>
          <p:nvPr userDrawn="1"/>
        </p:nvCxnSpPr>
        <p:spPr>
          <a:xfrm>
            <a:off x="0" y="1097280"/>
            <a:ext cx="9144000"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1" name="Title 11">
            <a:extLst>
              <a:ext uri="{FF2B5EF4-FFF2-40B4-BE49-F238E27FC236}">
                <a16:creationId xmlns:a16="http://schemas.microsoft.com/office/drawing/2014/main" id="{740A7BF6-1785-C247-8F71-372D61AC0629}"/>
              </a:ext>
            </a:extLst>
          </p:cNvPr>
          <p:cNvSpPr>
            <a:spLocks noGrp="1"/>
          </p:cNvSpPr>
          <p:nvPr>
            <p:ph type="title" hasCustomPrompt="1"/>
          </p:nvPr>
        </p:nvSpPr>
        <p:spPr>
          <a:xfrm>
            <a:off x="270018" y="168009"/>
            <a:ext cx="8619030" cy="313429"/>
          </a:xfrm>
          <a:prstGeom prst="rect">
            <a:avLst/>
          </a:prstGeom>
        </p:spPr>
        <p:txBody>
          <a:bodyPr/>
          <a:lstStyle>
            <a:lvl1pPr>
              <a:defRPr sz="1125" b="0" i="0">
                <a:solidFill>
                  <a:schemeClr val="tx1"/>
                </a:solidFill>
                <a:latin typeface="Arial" panose="020B0604020202020204" pitchFamily="34" charset="0"/>
                <a:cs typeface="Arial" panose="020B0604020202020204" pitchFamily="34" charset="0"/>
              </a:defRPr>
            </a:lvl1pPr>
          </a:lstStyle>
          <a:p>
            <a:r>
              <a:rPr lang="en-US" dirty="0"/>
              <a:t>Presentation Title</a:t>
            </a:r>
          </a:p>
        </p:txBody>
      </p:sp>
      <p:sp>
        <p:nvSpPr>
          <p:cNvPr id="4" name="Text Placeholder 3">
            <a:extLst>
              <a:ext uri="{FF2B5EF4-FFF2-40B4-BE49-F238E27FC236}">
                <a16:creationId xmlns:a16="http://schemas.microsoft.com/office/drawing/2014/main" id="{2A1BB2DF-5EA5-D148-9797-05013EC92CBA}"/>
              </a:ext>
            </a:extLst>
          </p:cNvPr>
          <p:cNvSpPr>
            <a:spLocks noGrp="1"/>
          </p:cNvSpPr>
          <p:nvPr>
            <p:ph type="body" sz="quarter" idx="11" hasCustomPrompt="1"/>
          </p:nvPr>
        </p:nvSpPr>
        <p:spPr>
          <a:xfrm>
            <a:off x="269874" y="490010"/>
            <a:ext cx="8619174" cy="504142"/>
          </a:xfrm>
          <a:prstGeom prst="rect">
            <a:avLst/>
          </a:prstGeom>
        </p:spPr>
        <p:txBody>
          <a:bodyPr/>
          <a:lstStyle>
            <a:lvl1pPr marL="0" indent="0">
              <a:buNone/>
              <a:defRPr sz="1800" b="1" i="0">
                <a:solidFill>
                  <a:schemeClr val="accent1"/>
                </a:solidFill>
                <a:latin typeface="Arial" panose="020B0604020202020204" pitchFamily="34" charset="0"/>
                <a:cs typeface="Arial" panose="020B0604020202020204" pitchFamily="34" charset="0"/>
              </a:defRPr>
            </a:lvl1pPr>
            <a:lvl4pPr marL="771506" indent="0">
              <a:buNone/>
              <a:defRPr/>
            </a:lvl4pPr>
          </a:lstStyle>
          <a:p>
            <a:pPr lvl="0"/>
            <a:r>
              <a:rPr lang="en-US" dirty="0"/>
              <a:t>Insert Slide Title</a:t>
            </a:r>
          </a:p>
        </p:txBody>
      </p:sp>
      <p:sp>
        <p:nvSpPr>
          <p:cNvPr id="5" name="Content Placeholder 4">
            <a:extLst>
              <a:ext uri="{FF2B5EF4-FFF2-40B4-BE49-F238E27FC236}">
                <a16:creationId xmlns:a16="http://schemas.microsoft.com/office/drawing/2014/main" id="{B28560AE-4E56-6041-A832-885A17663538}"/>
              </a:ext>
            </a:extLst>
          </p:cNvPr>
          <p:cNvSpPr>
            <a:spLocks noGrp="1"/>
          </p:cNvSpPr>
          <p:nvPr>
            <p:ph sz="quarter" idx="12" hasCustomPrompt="1"/>
          </p:nvPr>
        </p:nvSpPr>
        <p:spPr>
          <a:xfrm>
            <a:off x="269874" y="1365504"/>
            <a:ext cx="8619174" cy="4852398"/>
          </a:xfrm>
          <a:prstGeom prst="rect">
            <a:avLst/>
          </a:prstGeom>
        </p:spPr>
        <p:txBody>
          <a:bodyPr/>
          <a:lstStyle>
            <a:lvl1pPr marL="192876" indent="-192876">
              <a:spcBef>
                <a:spcPts val="338"/>
              </a:spcBef>
              <a:spcAft>
                <a:spcPts val="338"/>
              </a:spcAft>
              <a:buClr>
                <a:schemeClr val="accent1"/>
              </a:buClr>
              <a:buSzPct val="100000"/>
              <a:buFont typeface="Arial" panose="020B0604020202020204" pitchFamily="34" charset="0"/>
              <a:buChar char="●"/>
              <a:defRPr sz="1238">
                <a:latin typeface="Arial" panose="020B0604020202020204" pitchFamily="34" charset="0"/>
                <a:cs typeface="Arial" panose="020B0604020202020204" pitchFamily="34" charset="0"/>
              </a:defRPr>
            </a:lvl1pPr>
            <a:lvl2pPr marL="514337" indent="-192876">
              <a:spcBef>
                <a:spcPts val="338"/>
              </a:spcBef>
              <a:spcAft>
                <a:spcPts val="338"/>
              </a:spcAft>
              <a:buFont typeface="Arial" panose="020B0604020202020204" pitchFamily="34" charset="0"/>
              <a:buChar char="−"/>
              <a:defRPr sz="1125">
                <a:latin typeface="Arial" panose="020B0604020202020204" pitchFamily="34" charset="0"/>
                <a:cs typeface="Arial" panose="020B0604020202020204" pitchFamily="34" charset="0"/>
              </a:defRPr>
            </a:lvl2pPr>
            <a:lvl3pPr marL="771506" indent="-192876">
              <a:spcBef>
                <a:spcPts val="338"/>
              </a:spcBef>
              <a:spcAft>
                <a:spcPts val="338"/>
              </a:spcAft>
              <a:buSzPct val="75000"/>
              <a:buFont typeface="Lucida Grande" panose="020B0600040502020204" pitchFamily="34" charset="0"/>
              <a:buChar char="▪"/>
              <a:defRPr sz="1013">
                <a:latin typeface="Arial" panose="020B0604020202020204" pitchFamily="34" charset="0"/>
                <a:cs typeface="Arial" panose="020B0604020202020204" pitchFamily="34" charset="0"/>
              </a:defRPr>
            </a:lvl3pPr>
            <a:lvl4pPr marL="900090" indent="-128585">
              <a:spcBef>
                <a:spcPts val="338"/>
              </a:spcBef>
              <a:spcAft>
                <a:spcPts val="338"/>
              </a:spcAft>
              <a:buSzPct val="75000"/>
              <a:buFont typeface="Arial" panose="020B0604020202020204" pitchFamily="34" charset="0"/>
              <a:buChar char="−"/>
              <a:defRPr sz="1013">
                <a:latin typeface="Arial" panose="020B0604020202020204" pitchFamily="34" charset="0"/>
                <a:cs typeface="Arial" panose="020B0604020202020204" pitchFamily="34" charset="0"/>
              </a:defRPr>
            </a:lvl4pPr>
            <a:lvl5pPr marL="1093859" indent="-128585">
              <a:spcBef>
                <a:spcPts val="338"/>
              </a:spcBef>
              <a:spcAft>
                <a:spcPts val="338"/>
              </a:spcAft>
              <a:buSzPct val="75000"/>
              <a:buFont typeface="Arial" panose="020B0604020202020204" pitchFamily="34" charset="0"/>
              <a:buChar char="»"/>
              <a:tabLst/>
              <a:defRPr sz="1013">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1">
            <a:extLst>
              <a:ext uri="{FF2B5EF4-FFF2-40B4-BE49-F238E27FC236}">
                <a16:creationId xmlns:a16="http://schemas.microsoft.com/office/drawing/2014/main" id="{23F177B1-B2C4-A047-B34C-5BD7BC1C6D49}"/>
              </a:ext>
            </a:extLst>
          </p:cNvPr>
          <p:cNvSpPr txBox="1">
            <a:spLocks/>
          </p:cNvSpPr>
          <p:nvPr userDrawn="1"/>
        </p:nvSpPr>
        <p:spPr>
          <a:xfrm>
            <a:off x="255071" y="6704678"/>
            <a:ext cx="5432597" cy="389467"/>
          </a:xfrm>
          <a:prstGeom prst="rect">
            <a:avLst/>
          </a:prstGeom>
        </p:spPr>
        <p:txBody>
          <a:bodyPr vert="horz" lIns="68580" tIns="34290" rIns="68580" bIns="34290" rtlCol="0" anchor="ct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9DAEA00-D33B-974D-916C-FD7440B68717}" type="slidenum">
              <a:rPr lang="en-US" sz="675" smtClean="0"/>
              <a:pPr/>
              <a:t>‹#›</a:t>
            </a:fld>
            <a:endParaRPr lang="en-US" sz="675" dirty="0"/>
          </a:p>
        </p:txBody>
      </p:sp>
    </p:spTree>
    <p:extLst>
      <p:ext uri="{BB962C8B-B14F-4D97-AF65-F5344CB8AC3E}">
        <p14:creationId xmlns:p14="http://schemas.microsoft.com/office/powerpoint/2010/main" val="2775437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B2CC199-54B2-462D-AA58-D8737CDE7442}"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238" cy="7315200"/>
          </a:xfrm>
          <a:prstGeom prst="rect">
            <a:avLst/>
          </a:prstGeom>
        </p:spPr>
      </p:pic>
      <p:sp>
        <p:nvSpPr>
          <p:cNvPr id="7" name="Title 1"/>
          <p:cNvSpPr txBox="1">
            <a:spLocks/>
          </p:cNvSpPr>
          <p:nvPr userDrawn="1"/>
        </p:nvSpPr>
        <p:spPr>
          <a:xfrm>
            <a:off x="685800" y="223920"/>
            <a:ext cx="7696200" cy="83820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269CCE"/>
                </a:solidFill>
                <a:latin typeface="+mj-lt"/>
                <a:ea typeface="+mj-ea"/>
                <a:cs typeface="+mj-cs"/>
              </a:defRPr>
            </a:lvl1pPr>
          </a:lstStyle>
          <a:p>
            <a:endParaRPr lang="en-US" baseline="0" dirty="0">
              <a:solidFill>
                <a:srgbClr val="269CCE"/>
              </a:solidFill>
              <a:latin typeface="Cambria" panose="02040503050406030204" pitchFamily="18" charset="0"/>
            </a:endParaRPr>
          </a:p>
        </p:txBody>
      </p:sp>
      <p:sp>
        <p:nvSpPr>
          <p:cNvPr id="8" name="Text Placeholder 2"/>
          <p:cNvSpPr>
            <a:spLocks noGrp="1"/>
          </p:cNvSpPr>
          <p:nvPr>
            <p:ph idx="1" hasCustomPrompt="1"/>
          </p:nvPr>
        </p:nvSpPr>
        <p:spPr>
          <a:xfrm>
            <a:off x="381000" y="1752600"/>
            <a:ext cx="8305800" cy="4751494"/>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ct val="20000"/>
              </a:spcBef>
              <a:spcAft>
                <a:spcPts val="600"/>
              </a:spcAft>
              <a:buClr>
                <a:srgbClr val="1E88B5"/>
              </a:buClr>
              <a:buSzPct val="80000"/>
              <a:buFont typeface="Gulim" charset="-127"/>
              <a:buChar char="★"/>
              <a:tabLst/>
              <a:defRPr/>
            </a:lvl1pPr>
            <a:lvl2pPr marL="688975" marR="0" indent="-231775" algn="l" defTabSz="914400" rtl="0" eaLnBrk="1" fontAlgn="auto" latinLnBrk="0" hangingPunct="1">
              <a:lnSpc>
                <a:spcPct val="100000"/>
              </a:lnSpc>
              <a:spcBef>
                <a:spcPct val="20000"/>
              </a:spcBef>
              <a:spcAft>
                <a:spcPts val="600"/>
              </a:spcAft>
              <a:buClr>
                <a:srgbClr val="1E88B5"/>
              </a:buClr>
              <a:buSzTx/>
              <a:buFont typeface=".LucidaGrandeUI" charset="0"/>
              <a:buChar char="▸"/>
              <a:tabLst/>
              <a:defRPr/>
            </a:lvl2pPr>
            <a:lvl3pPr marL="1093788" marR="0" indent="-179388" algn="l" defTabSz="914400" rtl="0" eaLnBrk="1" fontAlgn="auto" latinLnBrk="0" hangingPunct="1">
              <a:lnSpc>
                <a:spcPct val="100000"/>
              </a:lnSpc>
              <a:spcBef>
                <a:spcPct val="20000"/>
              </a:spcBef>
              <a:spcAft>
                <a:spcPts val="600"/>
              </a:spcAft>
              <a:buClr>
                <a:srgbClr val="535353"/>
              </a:buClr>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600"/>
              </a:spcAft>
              <a:buClr>
                <a:srgbClr val="535353"/>
              </a:buClr>
              <a:buSzTx/>
              <a:buFont typeface="Wingdings" charset="2"/>
              <a:buChar char="§"/>
              <a:tabLst/>
              <a:defRPr/>
            </a:lvl4pPr>
            <a:lvl5pPr marL="2057400" marR="0" indent="-228600" algn="l" defTabSz="914400" rtl="0" eaLnBrk="1" fontAlgn="auto" latinLnBrk="0" hangingPunct="1">
              <a:lnSpc>
                <a:spcPct val="100000"/>
              </a:lnSpc>
              <a:spcBef>
                <a:spcPct val="20000"/>
              </a:spcBef>
              <a:spcAft>
                <a:spcPts val="600"/>
              </a:spcAft>
              <a:buClr>
                <a:srgbClr val="535353"/>
              </a:buClr>
              <a:buSzTx/>
              <a:buFont typeface="ArialMT" charset="0"/>
              <a:buChar char="+"/>
              <a:tabLst/>
              <a:defRPr/>
            </a:lvl5pPr>
          </a:lstStyle>
          <a:p>
            <a:pPr marL="295275" marR="0" lvl="0" indent="-295275" algn="l" defTabSz="914400" rtl="0" eaLnBrk="1" fontAlgn="auto" latinLnBrk="0" hangingPunct="1">
              <a:lnSpc>
                <a:spcPct val="100000"/>
              </a:lnSpc>
              <a:spcBef>
                <a:spcPct val="20000"/>
              </a:spcBef>
              <a:spcAft>
                <a:spcPts val="600"/>
              </a:spcAft>
              <a:buClr>
                <a:srgbClr val="1E88B5"/>
              </a:buClr>
              <a:buSzPct val="80000"/>
              <a:buFont typeface="Gulim" charset="-127"/>
              <a:buChar char="★"/>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Click to edit Master text styles</a:t>
            </a:r>
          </a:p>
          <a:p>
            <a:pPr marL="688975" marR="0" lvl="1" indent="-231775" algn="l" defTabSz="914400" rtl="0" eaLnBrk="1" fontAlgn="auto" latinLnBrk="0" hangingPunct="1">
              <a:lnSpc>
                <a:spcPct val="100000"/>
              </a:lnSpc>
              <a:spcBef>
                <a:spcPct val="20000"/>
              </a:spcBef>
              <a:spcAft>
                <a:spcPts val="600"/>
              </a:spcAft>
              <a:buClr>
                <a:srgbClr val="1E88B5"/>
              </a:buClr>
              <a:buSzTx/>
              <a:buFont typeface=".LucidaGrandeUI"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Second level</a:t>
            </a:r>
          </a:p>
          <a:p>
            <a:pPr marL="1093788" marR="0" lvl="2" indent="-179388" algn="l" defTabSz="914400" rtl="0" eaLnBrk="1" fontAlgn="auto" latinLnBrk="0" hangingPunct="1">
              <a:lnSpc>
                <a:spcPct val="100000"/>
              </a:lnSpc>
              <a:spcBef>
                <a:spcPct val="20000"/>
              </a:spcBef>
              <a:spcAft>
                <a:spcPts val="600"/>
              </a:spcAft>
              <a:buClr>
                <a:srgbClr val="535353"/>
              </a:buClr>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600"/>
              </a:spcAft>
              <a:buClr>
                <a:srgbClr val="535353"/>
              </a:buClr>
              <a:buSzTx/>
              <a:buFont typeface="Wingdings" charset="2"/>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600"/>
              </a:spcAft>
              <a:buClr>
                <a:srgbClr val="535353"/>
              </a:buClr>
              <a:buSzTx/>
              <a:buFont typeface="ArialMT"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Fifth level</a:t>
            </a:r>
          </a:p>
        </p:txBody>
      </p:sp>
      <p:sp>
        <p:nvSpPr>
          <p:cNvPr id="9" name="Content Placeholder 8">
            <a:extLst>
              <a:ext uri="{FF2B5EF4-FFF2-40B4-BE49-F238E27FC236}">
                <a16:creationId xmlns:a16="http://schemas.microsoft.com/office/drawing/2014/main" id="{D1C3435D-9AC5-48D5-9C71-1F1B83040641}"/>
              </a:ext>
            </a:extLst>
          </p:cNvPr>
          <p:cNvSpPr>
            <a:spLocks noGrp="1"/>
          </p:cNvSpPr>
          <p:nvPr>
            <p:ph sz="quarter" idx="12"/>
          </p:nvPr>
        </p:nvSpPr>
        <p:spPr>
          <a:xfrm>
            <a:off x="7467600" y="6858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092810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B2CC199-54B2-462D-AA58-D8737CDE7442}"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238" cy="7315200"/>
          </a:xfrm>
          <a:prstGeom prst="rect">
            <a:avLst/>
          </a:prstGeom>
        </p:spPr>
      </p:pic>
      <p:sp>
        <p:nvSpPr>
          <p:cNvPr id="7" name="Title 1"/>
          <p:cNvSpPr txBox="1">
            <a:spLocks/>
          </p:cNvSpPr>
          <p:nvPr userDrawn="1"/>
        </p:nvSpPr>
        <p:spPr>
          <a:xfrm>
            <a:off x="685800" y="223920"/>
            <a:ext cx="7696200" cy="83820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269CCE"/>
                </a:solidFill>
                <a:latin typeface="+mj-lt"/>
                <a:ea typeface="+mj-ea"/>
                <a:cs typeface="+mj-cs"/>
              </a:defRPr>
            </a:lvl1pPr>
          </a:lstStyle>
          <a:p>
            <a:endParaRPr lang="en-US" baseline="0" dirty="0">
              <a:solidFill>
                <a:srgbClr val="269CCE"/>
              </a:solidFill>
              <a:latin typeface="Cambria" panose="02040503050406030204" pitchFamily="18" charset="0"/>
            </a:endParaRPr>
          </a:p>
        </p:txBody>
      </p:sp>
      <p:sp>
        <p:nvSpPr>
          <p:cNvPr id="8" name="Text Placeholder 2"/>
          <p:cNvSpPr>
            <a:spLocks noGrp="1"/>
          </p:cNvSpPr>
          <p:nvPr>
            <p:ph idx="1" hasCustomPrompt="1"/>
          </p:nvPr>
        </p:nvSpPr>
        <p:spPr>
          <a:xfrm>
            <a:off x="381000" y="1752600"/>
            <a:ext cx="8305800" cy="4751494"/>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ct val="20000"/>
              </a:spcBef>
              <a:spcAft>
                <a:spcPts val="600"/>
              </a:spcAft>
              <a:buClr>
                <a:srgbClr val="1E88B5"/>
              </a:buClr>
              <a:buSzPct val="80000"/>
              <a:buFont typeface="Gulim" charset="-127"/>
              <a:buChar char="★"/>
              <a:tabLst/>
              <a:defRPr/>
            </a:lvl1pPr>
            <a:lvl2pPr marL="688975" marR="0" indent="-231775" algn="l" defTabSz="914400" rtl="0" eaLnBrk="1" fontAlgn="auto" latinLnBrk="0" hangingPunct="1">
              <a:lnSpc>
                <a:spcPct val="100000"/>
              </a:lnSpc>
              <a:spcBef>
                <a:spcPct val="20000"/>
              </a:spcBef>
              <a:spcAft>
                <a:spcPts val="600"/>
              </a:spcAft>
              <a:buClr>
                <a:srgbClr val="1E88B5"/>
              </a:buClr>
              <a:buSzTx/>
              <a:buFont typeface=".LucidaGrandeUI" charset="0"/>
              <a:buChar char="▸"/>
              <a:tabLst/>
              <a:defRPr/>
            </a:lvl2pPr>
            <a:lvl3pPr marL="1093788" marR="0" indent="-179388" algn="l" defTabSz="914400" rtl="0" eaLnBrk="1" fontAlgn="auto" latinLnBrk="0" hangingPunct="1">
              <a:lnSpc>
                <a:spcPct val="100000"/>
              </a:lnSpc>
              <a:spcBef>
                <a:spcPct val="20000"/>
              </a:spcBef>
              <a:spcAft>
                <a:spcPts val="600"/>
              </a:spcAft>
              <a:buClr>
                <a:srgbClr val="535353"/>
              </a:buClr>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600"/>
              </a:spcAft>
              <a:buClr>
                <a:srgbClr val="535353"/>
              </a:buClr>
              <a:buSzTx/>
              <a:buFont typeface="Wingdings" charset="2"/>
              <a:buChar char="§"/>
              <a:tabLst/>
              <a:defRPr/>
            </a:lvl4pPr>
            <a:lvl5pPr marL="2057400" marR="0" indent="-228600" algn="l" defTabSz="914400" rtl="0" eaLnBrk="1" fontAlgn="auto" latinLnBrk="0" hangingPunct="1">
              <a:lnSpc>
                <a:spcPct val="100000"/>
              </a:lnSpc>
              <a:spcBef>
                <a:spcPct val="20000"/>
              </a:spcBef>
              <a:spcAft>
                <a:spcPts val="600"/>
              </a:spcAft>
              <a:buClr>
                <a:srgbClr val="535353"/>
              </a:buClr>
              <a:buSzTx/>
              <a:buFont typeface="ArialMT" charset="0"/>
              <a:buChar char="+"/>
              <a:tabLst/>
              <a:defRPr/>
            </a:lvl5pPr>
          </a:lstStyle>
          <a:p>
            <a:pPr marL="295275" marR="0" lvl="0" indent="-295275" algn="l" defTabSz="914400" rtl="0" eaLnBrk="1" fontAlgn="auto" latinLnBrk="0" hangingPunct="1">
              <a:lnSpc>
                <a:spcPct val="100000"/>
              </a:lnSpc>
              <a:spcBef>
                <a:spcPct val="20000"/>
              </a:spcBef>
              <a:spcAft>
                <a:spcPts val="600"/>
              </a:spcAft>
              <a:buClr>
                <a:srgbClr val="1E88B5"/>
              </a:buClr>
              <a:buSzPct val="80000"/>
              <a:buFont typeface="Gulim" charset="-127"/>
              <a:buChar char="★"/>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Click to edit Master text styles</a:t>
            </a:r>
          </a:p>
          <a:p>
            <a:pPr marL="688975" marR="0" lvl="1" indent="-231775" algn="l" defTabSz="914400" rtl="0" eaLnBrk="1" fontAlgn="auto" latinLnBrk="0" hangingPunct="1">
              <a:lnSpc>
                <a:spcPct val="100000"/>
              </a:lnSpc>
              <a:spcBef>
                <a:spcPct val="20000"/>
              </a:spcBef>
              <a:spcAft>
                <a:spcPts val="600"/>
              </a:spcAft>
              <a:buClr>
                <a:srgbClr val="1E88B5"/>
              </a:buClr>
              <a:buSzTx/>
              <a:buFont typeface=".LucidaGrandeUI"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Second level</a:t>
            </a:r>
          </a:p>
          <a:p>
            <a:pPr marL="1093788" marR="0" lvl="2" indent="-179388" algn="l" defTabSz="914400" rtl="0" eaLnBrk="1" fontAlgn="auto" latinLnBrk="0" hangingPunct="1">
              <a:lnSpc>
                <a:spcPct val="100000"/>
              </a:lnSpc>
              <a:spcBef>
                <a:spcPct val="20000"/>
              </a:spcBef>
              <a:spcAft>
                <a:spcPts val="600"/>
              </a:spcAft>
              <a:buClr>
                <a:srgbClr val="535353"/>
              </a:buClr>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600"/>
              </a:spcAft>
              <a:buClr>
                <a:srgbClr val="535353"/>
              </a:buClr>
              <a:buSzTx/>
              <a:buFont typeface="Wingdings" charset="2"/>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600"/>
              </a:spcAft>
              <a:buClr>
                <a:srgbClr val="535353"/>
              </a:buClr>
              <a:buSzTx/>
              <a:buFont typeface="ArialMT"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Fifth level</a:t>
            </a:r>
          </a:p>
        </p:txBody>
      </p:sp>
      <p:sp>
        <p:nvSpPr>
          <p:cNvPr id="9" name="Content Placeholder 8">
            <a:extLst>
              <a:ext uri="{FF2B5EF4-FFF2-40B4-BE49-F238E27FC236}">
                <a16:creationId xmlns:a16="http://schemas.microsoft.com/office/drawing/2014/main" id="{D1C3435D-9AC5-48D5-9C71-1F1B83040641}"/>
              </a:ext>
            </a:extLst>
          </p:cNvPr>
          <p:cNvSpPr>
            <a:spLocks noGrp="1"/>
          </p:cNvSpPr>
          <p:nvPr>
            <p:ph sz="quarter" idx="12"/>
          </p:nvPr>
        </p:nvSpPr>
        <p:spPr>
          <a:xfrm>
            <a:off x="7467600" y="6858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6346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DB2CC199-54B2-462D-AA58-D8737CDE7442}"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3238" cy="7315200"/>
          </a:xfrm>
          <a:prstGeom prst="rect">
            <a:avLst/>
          </a:prstGeom>
        </p:spPr>
      </p:pic>
      <p:sp>
        <p:nvSpPr>
          <p:cNvPr id="7" name="Title 1"/>
          <p:cNvSpPr txBox="1">
            <a:spLocks/>
          </p:cNvSpPr>
          <p:nvPr userDrawn="1"/>
        </p:nvSpPr>
        <p:spPr>
          <a:xfrm>
            <a:off x="685800" y="223920"/>
            <a:ext cx="7696200" cy="838201"/>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600" b="1" kern="1200">
                <a:solidFill>
                  <a:srgbClr val="269CCE"/>
                </a:solidFill>
                <a:latin typeface="+mj-lt"/>
                <a:ea typeface="+mj-ea"/>
                <a:cs typeface="+mj-cs"/>
              </a:defRPr>
            </a:lvl1pPr>
          </a:lstStyle>
          <a:p>
            <a:endParaRPr lang="en-US" baseline="0" dirty="0">
              <a:solidFill>
                <a:srgbClr val="269CCE"/>
              </a:solidFill>
              <a:latin typeface="Cambria" panose="02040503050406030204" pitchFamily="18" charset="0"/>
            </a:endParaRPr>
          </a:p>
        </p:txBody>
      </p:sp>
      <p:sp>
        <p:nvSpPr>
          <p:cNvPr id="8" name="Text Placeholder 2"/>
          <p:cNvSpPr>
            <a:spLocks noGrp="1"/>
          </p:cNvSpPr>
          <p:nvPr>
            <p:ph idx="1" hasCustomPrompt="1"/>
          </p:nvPr>
        </p:nvSpPr>
        <p:spPr>
          <a:xfrm>
            <a:off x="381000" y="1752600"/>
            <a:ext cx="8305800" cy="4751494"/>
          </a:xfrm>
          <a:prstGeom prst="rect">
            <a:avLst/>
          </a:prstGeom>
        </p:spPr>
        <p:txBody>
          <a:bodyPr vert="horz" lIns="91440" tIns="45720" rIns="91440" bIns="45720" rtlCol="0">
            <a:normAutofit/>
          </a:bodyPr>
          <a:lstStyle>
            <a:lvl1pPr marL="295275" marR="0" indent="-295275" algn="l" defTabSz="914400" rtl="0" eaLnBrk="1" fontAlgn="auto" latinLnBrk="0" hangingPunct="1">
              <a:lnSpc>
                <a:spcPct val="100000"/>
              </a:lnSpc>
              <a:spcBef>
                <a:spcPct val="20000"/>
              </a:spcBef>
              <a:spcAft>
                <a:spcPts val="600"/>
              </a:spcAft>
              <a:buClr>
                <a:srgbClr val="1E88B5"/>
              </a:buClr>
              <a:buSzPct val="80000"/>
              <a:buFont typeface="Gulim" charset="-127"/>
              <a:buChar char="★"/>
              <a:tabLst/>
              <a:defRPr/>
            </a:lvl1pPr>
            <a:lvl2pPr marL="688975" marR="0" indent="-231775" algn="l" defTabSz="914400" rtl="0" eaLnBrk="1" fontAlgn="auto" latinLnBrk="0" hangingPunct="1">
              <a:lnSpc>
                <a:spcPct val="100000"/>
              </a:lnSpc>
              <a:spcBef>
                <a:spcPct val="20000"/>
              </a:spcBef>
              <a:spcAft>
                <a:spcPts val="600"/>
              </a:spcAft>
              <a:buClr>
                <a:srgbClr val="1E88B5"/>
              </a:buClr>
              <a:buSzTx/>
              <a:buFont typeface=".LucidaGrandeUI" charset="0"/>
              <a:buChar char="▸"/>
              <a:tabLst/>
              <a:defRPr/>
            </a:lvl2pPr>
            <a:lvl3pPr marL="1093788" marR="0" indent="-179388" algn="l" defTabSz="914400" rtl="0" eaLnBrk="1" fontAlgn="auto" latinLnBrk="0" hangingPunct="1">
              <a:lnSpc>
                <a:spcPct val="100000"/>
              </a:lnSpc>
              <a:spcBef>
                <a:spcPct val="20000"/>
              </a:spcBef>
              <a:spcAft>
                <a:spcPts val="600"/>
              </a:spcAft>
              <a:buClr>
                <a:srgbClr val="535353"/>
              </a:buClr>
              <a:buSzTx/>
              <a:buFont typeface="Arial" pitchFamily="34" charset="0"/>
              <a:buChar char="•"/>
              <a:tabLst/>
              <a:defRPr/>
            </a:lvl3pPr>
            <a:lvl4pPr marL="1600200" marR="0" indent="-228600" algn="l" defTabSz="914400" rtl="0" eaLnBrk="1" fontAlgn="auto" latinLnBrk="0" hangingPunct="1">
              <a:lnSpc>
                <a:spcPct val="100000"/>
              </a:lnSpc>
              <a:spcBef>
                <a:spcPct val="20000"/>
              </a:spcBef>
              <a:spcAft>
                <a:spcPts val="600"/>
              </a:spcAft>
              <a:buClr>
                <a:srgbClr val="535353"/>
              </a:buClr>
              <a:buSzTx/>
              <a:buFont typeface="Wingdings" charset="2"/>
              <a:buChar char="§"/>
              <a:tabLst/>
              <a:defRPr/>
            </a:lvl4pPr>
            <a:lvl5pPr marL="2057400" marR="0" indent="-228600" algn="l" defTabSz="914400" rtl="0" eaLnBrk="1" fontAlgn="auto" latinLnBrk="0" hangingPunct="1">
              <a:lnSpc>
                <a:spcPct val="100000"/>
              </a:lnSpc>
              <a:spcBef>
                <a:spcPct val="20000"/>
              </a:spcBef>
              <a:spcAft>
                <a:spcPts val="600"/>
              </a:spcAft>
              <a:buClr>
                <a:srgbClr val="535353"/>
              </a:buClr>
              <a:buSzTx/>
              <a:buFont typeface="ArialMT" charset="0"/>
              <a:buChar char="+"/>
              <a:tabLst/>
              <a:defRPr/>
            </a:lvl5pPr>
          </a:lstStyle>
          <a:p>
            <a:pPr marL="295275" marR="0" lvl="0" indent="-295275" algn="l" defTabSz="914400" rtl="0" eaLnBrk="1" fontAlgn="auto" latinLnBrk="0" hangingPunct="1">
              <a:lnSpc>
                <a:spcPct val="100000"/>
              </a:lnSpc>
              <a:spcBef>
                <a:spcPct val="20000"/>
              </a:spcBef>
              <a:spcAft>
                <a:spcPts val="600"/>
              </a:spcAft>
              <a:buClr>
                <a:srgbClr val="1E88B5"/>
              </a:buClr>
              <a:buSzPct val="80000"/>
              <a:buFont typeface="Gulim" charset="-127"/>
              <a:buChar char="★"/>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Click to edit Master text styles</a:t>
            </a:r>
          </a:p>
          <a:p>
            <a:pPr marL="688975" marR="0" lvl="1" indent="-231775" algn="l" defTabSz="914400" rtl="0" eaLnBrk="1" fontAlgn="auto" latinLnBrk="0" hangingPunct="1">
              <a:lnSpc>
                <a:spcPct val="100000"/>
              </a:lnSpc>
              <a:spcBef>
                <a:spcPct val="20000"/>
              </a:spcBef>
              <a:spcAft>
                <a:spcPts val="600"/>
              </a:spcAft>
              <a:buClr>
                <a:srgbClr val="1E88B5"/>
              </a:buClr>
              <a:buSzTx/>
              <a:buFont typeface=".LucidaGrandeUI"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Second level</a:t>
            </a:r>
          </a:p>
          <a:p>
            <a:pPr marL="1093788" marR="0" lvl="2" indent="-179388" algn="l" defTabSz="914400" rtl="0" eaLnBrk="1" fontAlgn="auto" latinLnBrk="0" hangingPunct="1">
              <a:lnSpc>
                <a:spcPct val="100000"/>
              </a:lnSpc>
              <a:spcBef>
                <a:spcPct val="20000"/>
              </a:spcBef>
              <a:spcAft>
                <a:spcPts val="600"/>
              </a:spcAft>
              <a:buClr>
                <a:srgbClr val="535353"/>
              </a:buClr>
              <a:buSzTx/>
              <a:buFont typeface="Arial" pitchFamily="34" charset="0"/>
              <a:buChar char="•"/>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Third level</a:t>
            </a:r>
          </a:p>
          <a:p>
            <a:pPr marL="1600200" marR="0" lvl="3" indent="-228600" algn="l" defTabSz="914400" rtl="0" eaLnBrk="1" fontAlgn="auto" latinLnBrk="0" hangingPunct="1">
              <a:lnSpc>
                <a:spcPct val="100000"/>
              </a:lnSpc>
              <a:spcBef>
                <a:spcPct val="20000"/>
              </a:spcBef>
              <a:spcAft>
                <a:spcPts val="600"/>
              </a:spcAft>
              <a:buClr>
                <a:srgbClr val="535353"/>
              </a:buClr>
              <a:buSzTx/>
              <a:buFont typeface="Wingdings" charset="2"/>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Fourth level</a:t>
            </a:r>
          </a:p>
          <a:p>
            <a:pPr marL="2057400" marR="0" lvl="4" indent="-228600" algn="l" defTabSz="914400" rtl="0" eaLnBrk="1" fontAlgn="auto" latinLnBrk="0" hangingPunct="1">
              <a:lnSpc>
                <a:spcPct val="100000"/>
              </a:lnSpc>
              <a:spcBef>
                <a:spcPct val="20000"/>
              </a:spcBef>
              <a:spcAft>
                <a:spcPts val="600"/>
              </a:spcAft>
              <a:buClr>
                <a:srgbClr val="535353"/>
              </a:buClr>
              <a:buSzTx/>
              <a:buFont typeface="ArialMT" charset="0"/>
              <a:buChar char="+"/>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Fifth level</a:t>
            </a:r>
          </a:p>
        </p:txBody>
      </p:sp>
      <p:sp>
        <p:nvSpPr>
          <p:cNvPr id="9" name="Content Placeholder 8">
            <a:extLst>
              <a:ext uri="{FF2B5EF4-FFF2-40B4-BE49-F238E27FC236}">
                <a16:creationId xmlns:a16="http://schemas.microsoft.com/office/drawing/2014/main" id="{D1C3435D-9AC5-48D5-9C71-1F1B83040641}"/>
              </a:ext>
            </a:extLst>
          </p:cNvPr>
          <p:cNvSpPr>
            <a:spLocks noGrp="1"/>
          </p:cNvSpPr>
          <p:nvPr>
            <p:ph sz="quarter" idx="12"/>
          </p:nvPr>
        </p:nvSpPr>
        <p:spPr>
          <a:xfrm>
            <a:off x="7467600" y="68580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095114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F6D811-A789-D3B7-FCA8-1881D54B9DE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7312762"/>
          </a:xfrm>
          <a:prstGeom prst="rect">
            <a:avLst/>
          </a:prstGeom>
        </p:spPr>
      </p:pic>
    </p:spTree>
    <p:extLst>
      <p:ext uri="{BB962C8B-B14F-4D97-AF65-F5344CB8AC3E}">
        <p14:creationId xmlns:p14="http://schemas.microsoft.com/office/powerpoint/2010/main" val="278501775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698" r:id="rId6"/>
    <p:sldLayoutId id="2147483689" r:id="rId7"/>
    <p:sldLayoutId id="2147483690" r:id="rId8"/>
    <p:sldLayoutId id="2147483691" r:id="rId9"/>
    <p:sldLayoutId id="2147483663" r:id="rId10"/>
    <p:sldLayoutId id="2147483662" r:id="rId11"/>
  </p:sldLayoutIdLst>
  <p:hf hdr="0" ftr="0" dt="0"/>
  <p:txStyles>
    <p:titleStyle>
      <a:lvl1pPr algn="ctr" defTabSz="926105" rtl="0" eaLnBrk="1" latinLnBrk="0" hangingPunct="1">
        <a:spcBef>
          <a:spcPct val="0"/>
        </a:spcBef>
        <a:buNone/>
        <a:defRPr sz="4455" kern="1200" baseline="0">
          <a:solidFill>
            <a:schemeClr val="tx1"/>
          </a:solidFill>
          <a:latin typeface="+mj-lt"/>
          <a:ea typeface="+mj-ea"/>
          <a:cs typeface="+mj-cs"/>
        </a:defRPr>
      </a:lvl1pPr>
    </p:titleStyle>
    <p:bodyStyle>
      <a:lvl1pPr marL="347290" indent="-347290" algn="l" defTabSz="926105" rtl="0" eaLnBrk="1" latinLnBrk="0" hangingPunct="1">
        <a:spcBef>
          <a:spcPct val="20000"/>
        </a:spcBef>
        <a:buFont typeface="Arial" pitchFamily="34" charset="0"/>
        <a:buChar char="•"/>
        <a:defRPr sz="3273" kern="1200">
          <a:solidFill>
            <a:schemeClr val="tx1"/>
          </a:solidFill>
          <a:latin typeface="+mn-lt"/>
          <a:ea typeface="+mn-ea"/>
          <a:cs typeface="+mn-cs"/>
        </a:defRPr>
      </a:lvl1pPr>
      <a:lvl2pPr marL="752460" indent="-289408" algn="l" defTabSz="926105" rtl="0" eaLnBrk="1" latinLnBrk="0" hangingPunct="1">
        <a:spcBef>
          <a:spcPct val="20000"/>
        </a:spcBef>
        <a:buFont typeface="Arial" pitchFamily="34" charset="0"/>
        <a:buChar char="–"/>
        <a:defRPr sz="2818" kern="1200">
          <a:solidFill>
            <a:schemeClr val="tx1"/>
          </a:solidFill>
          <a:latin typeface="+mn-lt"/>
          <a:ea typeface="+mn-ea"/>
          <a:cs typeface="+mn-cs"/>
        </a:defRPr>
      </a:lvl2pPr>
      <a:lvl3pPr marL="1157632" indent="-231526" algn="l" defTabSz="926105" rtl="0" eaLnBrk="1" latinLnBrk="0" hangingPunct="1">
        <a:spcBef>
          <a:spcPct val="20000"/>
        </a:spcBef>
        <a:buFont typeface="Arial" pitchFamily="34" charset="0"/>
        <a:buChar char="•"/>
        <a:defRPr sz="2455" kern="1200">
          <a:solidFill>
            <a:schemeClr val="tx1"/>
          </a:solidFill>
          <a:latin typeface="+mn-lt"/>
          <a:ea typeface="+mn-ea"/>
          <a:cs typeface="+mn-cs"/>
        </a:defRPr>
      </a:lvl3pPr>
      <a:lvl4pPr marL="1620683" indent="-231526" algn="l" defTabSz="9261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83736" indent="-231526" algn="l" defTabSz="9261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46789" indent="-231526" algn="l" defTabSz="9261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09842" indent="-231526" algn="l" defTabSz="9261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72894" indent="-231526" algn="l" defTabSz="9261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35947" indent="-231526" algn="l" defTabSz="9261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26105" rtl="0" eaLnBrk="1" latinLnBrk="0" hangingPunct="1">
        <a:defRPr sz="1818" kern="1200">
          <a:solidFill>
            <a:schemeClr val="tx1"/>
          </a:solidFill>
          <a:latin typeface="+mn-lt"/>
          <a:ea typeface="+mn-ea"/>
          <a:cs typeface="+mn-cs"/>
        </a:defRPr>
      </a:lvl1pPr>
      <a:lvl2pPr marL="463052" algn="l" defTabSz="926105" rtl="0" eaLnBrk="1" latinLnBrk="0" hangingPunct="1">
        <a:defRPr sz="1818" kern="1200">
          <a:solidFill>
            <a:schemeClr val="tx1"/>
          </a:solidFill>
          <a:latin typeface="+mn-lt"/>
          <a:ea typeface="+mn-ea"/>
          <a:cs typeface="+mn-cs"/>
        </a:defRPr>
      </a:lvl2pPr>
      <a:lvl3pPr marL="926105" algn="l" defTabSz="926105" rtl="0" eaLnBrk="1" latinLnBrk="0" hangingPunct="1">
        <a:defRPr sz="1818" kern="1200">
          <a:solidFill>
            <a:schemeClr val="tx1"/>
          </a:solidFill>
          <a:latin typeface="+mn-lt"/>
          <a:ea typeface="+mn-ea"/>
          <a:cs typeface="+mn-cs"/>
        </a:defRPr>
      </a:lvl3pPr>
      <a:lvl4pPr marL="1389158" algn="l" defTabSz="926105" rtl="0" eaLnBrk="1" latinLnBrk="0" hangingPunct="1">
        <a:defRPr sz="1818" kern="1200">
          <a:solidFill>
            <a:schemeClr val="tx1"/>
          </a:solidFill>
          <a:latin typeface="+mn-lt"/>
          <a:ea typeface="+mn-ea"/>
          <a:cs typeface="+mn-cs"/>
        </a:defRPr>
      </a:lvl4pPr>
      <a:lvl5pPr marL="1852210" algn="l" defTabSz="926105" rtl="0" eaLnBrk="1" latinLnBrk="0" hangingPunct="1">
        <a:defRPr sz="1818" kern="1200">
          <a:solidFill>
            <a:schemeClr val="tx1"/>
          </a:solidFill>
          <a:latin typeface="+mn-lt"/>
          <a:ea typeface="+mn-ea"/>
          <a:cs typeface="+mn-cs"/>
        </a:defRPr>
      </a:lvl5pPr>
      <a:lvl6pPr marL="2315263" algn="l" defTabSz="926105" rtl="0" eaLnBrk="1" latinLnBrk="0" hangingPunct="1">
        <a:defRPr sz="1818" kern="1200">
          <a:solidFill>
            <a:schemeClr val="tx1"/>
          </a:solidFill>
          <a:latin typeface="+mn-lt"/>
          <a:ea typeface="+mn-ea"/>
          <a:cs typeface="+mn-cs"/>
        </a:defRPr>
      </a:lvl6pPr>
      <a:lvl7pPr marL="2778315" algn="l" defTabSz="926105" rtl="0" eaLnBrk="1" latinLnBrk="0" hangingPunct="1">
        <a:defRPr sz="1818" kern="1200">
          <a:solidFill>
            <a:schemeClr val="tx1"/>
          </a:solidFill>
          <a:latin typeface="+mn-lt"/>
          <a:ea typeface="+mn-ea"/>
          <a:cs typeface="+mn-cs"/>
        </a:defRPr>
      </a:lvl7pPr>
      <a:lvl8pPr marL="3241368" algn="l" defTabSz="926105" rtl="0" eaLnBrk="1" latinLnBrk="0" hangingPunct="1">
        <a:defRPr sz="1818" kern="1200">
          <a:solidFill>
            <a:schemeClr val="tx1"/>
          </a:solidFill>
          <a:latin typeface="+mn-lt"/>
          <a:ea typeface="+mn-ea"/>
          <a:cs typeface="+mn-cs"/>
        </a:defRPr>
      </a:lvl8pPr>
      <a:lvl9pPr marL="3704420" algn="l" defTabSz="926105" rtl="0" eaLnBrk="1" latinLnBrk="0" hangingPunct="1">
        <a:defRPr sz="18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jp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7.pn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5.jp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7.png"/><Relationship Id="rId4" Type="http://schemas.openxmlformats.org/officeDocument/2006/relationships/image" Target="../media/image57.jp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5.jpeg"/><Relationship Id="rId5" Type="http://schemas.openxmlformats.org/officeDocument/2006/relationships/image" Target="../media/image7.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mailto:kwimmer@defenders.org" TargetMode="External"/><Relationship Id="rId5" Type="http://schemas.openxmlformats.org/officeDocument/2006/relationships/hyperlink" Target="https://sentinellandscapes.org/landscapes/northwest-florida/" TargetMode="Externa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a:extLst>
              <a:ext uri="{FF2B5EF4-FFF2-40B4-BE49-F238E27FC236}">
                <a16:creationId xmlns:a16="http://schemas.microsoft.com/office/drawing/2014/main" id="{6A278101-28DD-A1E7-EDF5-990F2277F2AC}"/>
              </a:ext>
            </a:extLst>
          </p:cNvPr>
          <p:cNvSpPr txBox="1">
            <a:spLocks noChangeArrowheads="1"/>
          </p:cNvSpPr>
          <p:nvPr/>
        </p:nvSpPr>
        <p:spPr>
          <a:xfrm>
            <a:off x="1731819" y="1295400"/>
            <a:ext cx="4343977" cy="1962727"/>
          </a:xfrm>
          <a:prstGeom prst="rect">
            <a:avLst/>
          </a:prstGeom>
        </p:spPr>
        <p:txBody>
          <a:bodyPr lIns="92609" tIns="46305" rIns="92609" bIns="46305"/>
          <a:lstStyle>
            <a:lvl1pPr marL="382015" marR="0" indent="-382015" algn="r" defTabSz="1018705" rtl="0" eaLnBrk="1" fontAlgn="auto" latinLnBrk="0" hangingPunct="1">
              <a:lnSpc>
                <a:spcPct val="100000"/>
              </a:lnSpc>
              <a:spcBef>
                <a:spcPct val="20000"/>
              </a:spcBef>
              <a:spcAft>
                <a:spcPts val="0"/>
              </a:spcAft>
              <a:buClrTx/>
              <a:buSzTx/>
              <a:buFont typeface="Arial" pitchFamily="34" charset="0"/>
              <a:buNone/>
              <a:tabLst/>
              <a:defRPr sz="1700" kern="1200">
                <a:solidFill>
                  <a:srgbClr val="FFFFFF"/>
                </a:solidFill>
                <a:latin typeface="Arial" pitchFamily="34" charset="0"/>
                <a:ea typeface="+mn-ea"/>
                <a:cs typeface="Arial" pitchFamily="34" charset="0"/>
              </a:defRPr>
            </a:lvl1pPr>
            <a:lvl2pPr marL="827698" indent="-318346" algn="l" defTabSz="1018705"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382" indent="-254676" algn="l" defTabSz="1018705"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734"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087"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440"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0793"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145"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9498" indent="-254676" algn="l" defTabSz="1018705" rtl="0" eaLnBrk="1" latinLnBrk="0" hangingPunct="1">
              <a:spcBef>
                <a:spcPct val="20000"/>
              </a:spcBef>
              <a:buFont typeface="Arial" pitchFamily="34" charset="0"/>
              <a:buChar char="•"/>
              <a:defRPr sz="2200" kern="1200">
                <a:solidFill>
                  <a:schemeClr val="tx1"/>
                </a:solidFill>
                <a:latin typeface="+mn-lt"/>
                <a:ea typeface="+mn-ea"/>
                <a:cs typeface="+mn-cs"/>
              </a:defRPr>
            </a:lvl9pPr>
          </a:lstStyle>
          <a:p>
            <a:pPr algn="l"/>
            <a:r>
              <a:rPr lang="en-US" altLang="en-US" sz="3636" dirty="0">
                <a:latin typeface="Tertre Med" panose="02040906030600000004" pitchFamily="18" charset="0"/>
              </a:rPr>
              <a:t>Defenders of Wildlife</a:t>
            </a:r>
          </a:p>
        </p:txBody>
      </p:sp>
      <p:pic>
        <p:nvPicPr>
          <p:cNvPr id="2" name="Picture 1">
            <a:extLst>
              <a:ext uri="{FF2B5EF4-FFF2-40B4-BE49-F238E27FC236}">
                <a16:creationId xmlns:a16="http://schemas.microsoft.com/office/drawing/2014/main" id="{934D7F77-FED4-276C-25C1-48C622382A57}"/>
              </a:ext>
            </a:extLst>
          </p:cNvPr>
          <p:cNvPicPr>
            <a:picLocks noChangeAspect="1"/>
          </p:cNvPicPr>
          <p:nvPr/>
        </p:nvPicPr>
        <p:blipFill>
          <a:blip r:embed="rId3"/>
          <a:stretch>
            <a:fillRect/>
          </a:stretch>
        </p:blipFill>
        <p:spPr>
          <a:xfrm>
            <a:off x="1731819" y="3590517"/>
            <a:ext cx="5474682" cy="1371719"/>
          </a:xfrm>
          <a:prstGeom prst="rect">
            <a:avLst/>
          </a:prstGeom>
        </p:spPr>
      </p:pic>
      <p:sp>
        <p:nvSpPr>
          <p:cNvPr id="4" name="Title 3">
            <a:extLst>
              <a:ext uri="{FF2B5EF4-FFF2-40B4-BE49-F238E27FC236}">
                <a16:creationId xmlns:a16="http://schemas.microsoft.com/office/drawing/2014/main" id="{F24D01F6-0C20-C7B6-9063-B870D30BB2A8}"/>
              </a:ext>
            </a:extLst>
          </p:cNvPr>
          <p:cNvSpPr>
            <a:spLocks noGrp="1"/>
          </p:cNvSpPr>
          <p:nvPr>
            <p:ph type="title"/>
          </p:nvPr>
        </p:nvSpPr>
        <p:spPr>
          <a:xfrm>
            <a:off x="533400" y="5218426"/>
            <a:ext cx="8077200" cy="1962727"/>
          </a:xfrm>
        </p:spPr>
        <p:txBody>
          <a:bodyPr>
            <a:normAutofit fontScale="90000"/>
          </a:bodyPr>
          <a:lstStyle/>
          <a:p>
            <a:pPr algn="ctr"/>
            <a:r>
              <a:rPr kumimoji="0" lang="en-US" sz="2700" b="1" i="0" u="none" strike="noStrike" kern="1200" cap="none" spc="0" normalizeH="0" baseline="0" noProof="0" dirty="0">
                <a:ln>
                  <a:noFill/>
                </a:ln>
                <a:solidFill>
                  <a:srgbClr val="0B578C"/>
                </a:solidFill>
                <a:effectLst/>
                <a:uLnTx/>
                <a:uFillTx/>
                <a:latin typeface="Tertre Med" panose="02040906030600000004" pitchFamily="18" charset="0"/>
              </a:rPr>
              <a:t>Kent Wimmer</a:t>
            </a:r>
            <a:br>
              <a:rPr kumimoji="0" lang="en-US" sz="2700" b="0" i="0" u="none" strike="noStrike" kern="1200" cap="none" spc="0" normalizeH="0" baseline="0" noProof="0" dirty="0">
                <a:ln>
                  <a:noFill/>
                </a:ln>
                <a:solidFill>
                  <a:srgbClr val="239CCF"/>
                </a:solidFill>
                <a:effectLst/>
                <a:uLnTx/>
                <a:uFillTx/>
                <a:latin typeface="Garamond" panose="02020404030301010803" pitchFamily="18" charset="0"/>
                <a:ea typeface="+mj-ea"/>
                <a:cs typeface="+mj-cs"/>
              </a:rPr>
            </a:br>
            <a:r>
              <a:rPr kumimoji="0" lang="en-US" sz="2700" b="0" i="0" u="none" strike="noStrike" kern="1200" cap="none" spc="0" normalizeH="0" baseline="0" noProof="0" dirty="0">
                <a:ln>
                  <a:noFill/>
                </a:ln>
                <a:solidFill>
                  <a:srgbClr val="239CCF"/>
                </a:solidFill>
                <a:effectLst/>
                <a:uLnTx/>
                <a:uFillTx/>
                <a:latin typeface="Tertre Med" panose="02040906030600000004" pitchFamily="18" charset="0"/>
              </a:rPr>
              <a:t>Senior Northwest Florida Representative and</a:t>
            </a:r>
            <a:br>
              <a:rPr kumimoji="0" lang="en-US" sz="2700" b="0" i="0" u="none" strike="noStrike" kern="1200" cap="none" spc="0" normalizeH="0" baseline="0" noProof="0" dirty="0">
                <a:ln>
                  <a:noFill/>
                </a:ln>
                <a:solidFill>
                  <a:srgbClr val="239CCF"/>
                </a:solidFill>
                <a:effectLst/>
                <a:uLnTx/>
                <a:uFillTx/>
                <a:latin typeface="Tertre Med" panose="02040906030600000004" pitchFamily="18" charset="0"/>
              </a:rPr>
            </a:br>
            <a:r>
              <a:rPr kumimoji="0" lang="en-US" sz="2700" b="0" i="0" u="none" strike="noStrike" kern="1200" cap="none" spc="0" normalizeH="0" baseline="0" noProof="0" dirty="0">
                <a:ln>
                  <a:noFill/>
                </a:ln>
                <a:solidFill>
                  <a:srgbClr val="239CCF"/>
                </a:solidFill>
                <a:effectLst/>
                <a:uLnTx/>
                <a:uFillTx/>
                <a:latin typeface="Tertre Med" panose="02040906030600000004" pitchFamily="18" charset="0"/>
              </a:rPr>
              <a:t>Coordinator of the Northwest Florida Sentinel Landscape</a:t>
            </a:r>
            <a:br>
              <a:rPr kumimoji="0" lang="en-US" sz="2700" b="0" i="0" u="none" strike="noStrike" kern="1200" cap="none" spc="0" normalizeH="0" baseline="0" noProof="0" dirty="0">
                <a:ln>
                  <a:noFill/>
                </a:ln>
                <a:solidFill>
                  <a:srgbClr val="239CCF"/>
                </a:solidFill>
                <a:effectLst/>
                <a:uLnTx/>
                <a:uFillTx/>
                <a:latin typeface="Tertre Med" panose="02040906030600000004" pitchFamily="18" charset="0"/>
              </a:rPr>
            </a:br>
            <a:r>
              <a:rPr kumimoji="0" lang="en-US" sz="2700" b="0" i="0" u="none" strike="noStrike" kern="1200" cap="none" spc="0" normalizeH="0" baseline="0" noProof="0" dirty="0">
                <a:ln>
                  <a:noFill/>
                </a:ln>
                <a:solidFill>
                  <a:srgbClr val="239CCF"/>
                </a:solidFill>
                <a:effectLst/>
                <a:uLnTx/>
                <a:uFillTx/>
                <a:latin typeface="Tertre Med" panose="02040906030600000004" pitchFamily="18" charset="0"/>
              </a:rPr>
              <a:t>November 9, 2022</a:t>
            </a:r>
            <a:endParaRPr lang="en-US" dirty="0">
              <a:solidFill>
                <a:schemeClr val="tx1"/>
              </a:solidFill>
              <a:latin typeface="Tertre Med" panose="02040906030600000004" pitchFamily="18"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descr="A picture containing tree, outdoor, grass, field&#10;&#10;Description automatically generated">
            <a:extLst>
              <a:ext uri="{FF2B5EF4-FFF2-40B4-BE49-F238E27FC236}">
                <a16:creationId xmlns:a16="http://schemas.microsoft.com/office/drawing/2014/main" id="{C4EF51FC-15F5-EF23-2FB6-4F19F94143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765" y="1192590"/>
            <a:ext cx="5867400" cy="3911600"/>
          </a:xfrm>
          <a:prstGeom prst="rect">
            <a:avLst/>
          </a:prstGeom>
        </p:spPr>
      </p:pic>
      <p:pic>
        <p:nvPicPr>
          <p:cNvPr id="8" name="Picture 7" descr="A picture containing reptile, snake, blue&#10;&#10;Description automatically generated">
            <a:extLst>
              <a:ext uri="{FF2B5EF4-FFF2-40B4-BE49-F238E27FC236}">
                <a16:creationId xmlns:a16="http://schemas.microsoft.com/office/drawing/2014/main" id="{B20D5634-F9F1-A24A-9E6C-A467B7D44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0217" y="3657600"/>
            <a:ext cx="3947328" cy="2606523"/>
          </a:xfrm>
          <a:prstGeom prst="rect">
            <a:avLst/>
          </a:prstGeom>
        </p:spPr>
      </p:pic>
      <p:pic>
        <p:nvPicPr>
          <p:cNvPr id="10" name="Picture 9" descr="A picture containing reptile, turtle, ground, outdoor&#10;&#10;Description automatically generated">
            <a:extLst>
              <a:ext uri="{FF2B5EF4-FFF2-40B4-BE49-F238E27FC236}">
                <a16:creationId xmlns:a16="http://schemas.microsoft.com/office/drawing/2014/main" id="{337AFBBF-B096-BE3C-D33A-562C500A04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956" y="4301499"/>
            <a:ext cx="3586844" cy="2780003"/>
          </a:xfrm>
          <a:prstGeom prst="rect">
            <a:avLst/>
          </a:prstGeom>
        </p:spPr>
      </p:pic>
      <p:sp>
        <p:nvSpPr>
          <p:cNvPr id="11" name="TextBox 10">
            <a:extLst>
              <a:ext uri="{FF2B5EF4-FFF2-40B4-BE49-F238E27FC236}">
                <a16:creationId xmlns:a16="http://schemas.microsoft.com/office/drawing/2014/main" id="{BAF8B2EE-65EF-4570-0604-B605E5DA163B}"/>
              </a:ext>
            </a:extLst>
          </p:cNvPr>
          <p:cNvSpPr txBox="1"/>
          <p:nvPr/>
        </p:nvSpPr>
        <p:spPr>
          <a:xfrm>
            <a:off x="89294" y="6681392"/>
            <a:ext cx="1841979"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Gopher tortoise</a:t>
            </a:r>
          </a:p>
        </p:txBody>
      </p:sp>
      <p:sp>
        <p:nvSpPr>
          <p:cNvPr id="12" name="TextBox 11">
            <a:extLst>
              <a:ext uri="{FF2B5EF4-FFF2-40B4-BE49-F238E27FC236}">
                <a16:creationId xmlns:a16="http://schemas.microsoft.com/office/drawing/2014/main" id="{CB2CD06A-1833-9687-C3E6-19B31A43D0A8}"/>
              </a:ext>
            </a:extLst>
          </p:cNvPr>
          <p:cNvSpPr txBox="1"/>
          <p:nvPr/>
        </p:nvSpPr>
        <p:spPr>
          <a:xfrm>
            <a:off x="5151264" y="5864013"/>
            <a:ext cx="2393925"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Eastern indigo snake</a:t>
            </a:r>
          </a:p>
        </p:txBody>
      </p:sp>
      <p:sp>
        <p:nvSpPr>
          <p:cNvPr id="13" name="TextBox 12">
            <a:extLst>
              <a:ext uri="{FF2B5EF4-FFF2-40B4-BE49-F238E27FC236}">
                <a16:creationId xmlns:a16="http://schemas.microsoft.com/office/drawing/2014/main" id="{97B75B8B-CA73-6875-D6CF-6841DC782F43}"/>
              </a:ext>
            </a:extLst>
          </p:cNvPr>
          <p:cNvSpPr txBox="1"/>
          <p:nvPr/>
        </p:nvSpPr>
        <p:spPr>
          <a:xfrm>
            <a:off x="6220429" y="1150363"/>
            <a:ext cx="1609736"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Longleaf pine</a:t>
            </a:r>
          </a:p>
          <a:p>
            <a:pPr algn="ctr"/>
            <a:r>
              <a:rPr lang="en-US" dirty="0">
                <a:solidFill>
                  <a:schemeClr val="bg1"/>
                </a:solidFill>
                <a:latin typeface="Tertre Med" panose="02040906030600000004" pitchFamily="18" charset="0"/>
              </a:rPr>
              <a:t>Red Hills</a:t>
            </a:r>
          </a:p>
        </p:txBody>
      </p:sp>
    </p:spTree>
    <p:extLst>
      <p:ext uri="{BB962C8B-B14F-4D97-AF65-F5344CB8AC3E}">
        <p14:creationId xmlns:p14="http://schemas.microsoft.com/office/powerpoint/2010/main" val="313987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8" name="Picture 7" descr="A picture containing nature, grass, water, outdoor&#10;&#10;Description automatically generated">
            <a:extLst>
              <a:ext uri="{FF2B5EF4-FFF2-40B4-BE49-F238E27FC236}">
                <a16:creationId xmlns:a16="http://schemas.microsoft.com/office/drawing/2014/main" id="{791B1311-5392-10C4-311D-B8B0C32355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6673" y="3522533"/>
            <a:ext cx="5304423" cy="3550895"/>
          </a:xfrm>
          <a:prstGeom prst="rect">
            <a:avLst/>
          </a:prstGeom>
        </p:spPr>
      </p:pic>
      <p:pic>
        <p:nvPicPr>
          <p:cNvPr id="9" name="Picture 8">
            <a:extLst>
              <a:ext uri="{FF2B5EF4-FFF2-40B4-BE49-F238E27FC236}">
                <a16:creationId xmlns:a16="http://schemas.microsoft.com/office/drawing/2014/main" id="{728215FE-C65B-614E-C958-64E50EB5A99E}"/>
              </a:ext>
            </a:extLst>
          </p:cNvPr>
          <p:cNvPicPr>
            <a:picLocks noChangeAspect="1"/>
          </p:cNvPicPr>
          <p:nvPr/>
        </p:nvPicPr>
        <p:blipFill>
          <a:blip r:embed="rId5"/>
          <a:stretch>
            <a:fillRect/>
          </a:stretch>
        </p:blipFill>
        <p:spPr>
          <a:xfrm>
            <a:off x="169911" y="1446553"/>
            <a:ext cx="4330762" cy="2883421"/>
          </a:xfrm>
          <a:prstGeom prst="rect">
            <a:avLst/>
          </a:prstGeom>
        </p:spPr>
      </p:pic>
      <p:sp>
        <p:nvSpPr>
          <p:cNvPr id="11" name="TextBox 10">
            <a:extLst>
              <a:ext uri="{FF2B5EF4-FFF2-40B4-BE49-F238E27FC236}">
                <a16:creationId xmlns:a16="http://schemas.microsoft.com/office/drawing/2014/main" id="{ED931323-4378-E131-3974-17F9881D4A0E}"/>
              </a:ext>
            </a:extLst>
          </p:cNvPr>
          <p:cNvSpPr txBox="1"/>
          <p:nvPr/>
        </p:nvSpPr>
        <p:spPr>
          <a:xfrm>
            <a:off x="2743200" y="3897626"/>
            <a:ext cx="1310615"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Kingfisher</a:t>
            </a:r>
          </a:p>
        </p:txBody>
      </p:sp>
      <p:sp>
        <p:nvSpPr>
          <p:cNvPr id="12" name="TextBox 11">
            <a:extLst>
              <a:ext uri="{FF2B5EF4-FFF2-40B4-BE49-F238E27FC236}">
                <a16:creationId xmlns:a16="http://schemas.microsoft.com/office/drawing/2014/main" id="{CD8A93CE-1999-002E-08E4-3FB24F06E70A}"/>
              </a:ext>
            </a:extLst>
          </p:cNvPr>
          <p:cNvSpPr txBox="1"/>
          <p:nvPr/>
        </p:nvSpPr>
        <p:spPr>
          <a:xfrm>
            <a:off x="3494787" y="6698877"/>
            <a:ext cx="3778790"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Apalachicola River and floodplain</a:t>
            </a:r>
          </a:p>
        </p:txBody>
      </p:sp>
      <p:pic>
        <p:nvPicPr>
          <p:cNvPr id="3" name="Picture 2">
            <a:extLst>
              <a:ext uri="{FF2B5EF4-FFF2-40B4-BE49-F238E27FC236}">
                <a16:creationId xmlns:a16="http://schemas.microsoft.com/office/drawing/2014/main" id="{FCE1C416-21B0-3E8D-1CFF-E7809EBD7F02}"/>
              </a:ext>
            </a:extLst>
          </p:cNvPr>
          <p:cNvPicPr>
            <a:picLocks noChangeAspect="1"/>
          </p:cNvPicPr>
          <p:nvPr/>
        </p:nvPicPr>
        <p:blipFill>
          <a:blip r:embed="rId6"/>
          <a:stretch>
            <a:fillRect/>
          </a:stretch>
        </p:blipFill>
        <p:spPr>
          <a:xfrm>
            <a:off x="4638321" y="1439830"/>
            <a:ext cx="4365416" cy="2871074"/>
          </a:xfrm>
          <a:prstGeom prst="rect">
            <a:avLst/>
          </a:prstGeom>
        </p:spPr>
      </p:pic>
      <p:sp>
        <p:nvSpPr>
          <p:cNvPr id="5" name="TextBox 4">
            <a:extLst>
              <a:ext uri="{FF2B5EF4-FFF2-40B4-BE49-F238E27FC236}">
                <a16:creationId xmlns:a16="http://schemas.microsoft.com/office/drawing/2014/main" id="{BB08C7A2-8702-F9D9-360F-47C45A7348E5}"/>
              </a:ext>
            </a:extLst>
          </p:cNvPr>
          <p:cNvSpPr txBox="1"/>
          <p:nvPr/>
        </p:nvSpPr>
        <p:spPr>
          <a:xfrm>
            <a:off x="6854159" y="3582647"/>
            <a:ext cx="2286000" cy="707886"/>
          </a:xfrm>
          <a:prstGeom prst="rect">
            <a:avLst/>
          </a:prstGeom>
          <a:noFill/>
        </p:spPr>
        <p:txBody>
          <a:bodyPr wrap="square">
            <a:spAutoFit/>
          </a:bodyPr>
          <a:lstStyle/>
          <a:p>
            <a:pPr marL="0" marR="0" lvl="0" indent="0" algn="ctr" defTabSz="101870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ertre Med" panose="02040906030600000004" pitchFamily="18" charset="0"/>
                <a:ea typeface="+mn-ea"/>
                <a:cs typeface="+mn-cs"/>
              </a:rPr>
              <a:t>Bald cypress</a:t>
            </a:r>
          </a:p>
          <a:p>
            <a:pPr marL="0" marR="0" lvl="0" indent="0" algn="ctr" defTabSz="1018705"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ertre Med" panose="02040906030600000004" pitchFamily="18" charset="0"/>
                <a:ea typeface="+mn-ea"/>
                <a:cs typeface="+mn-cs"/>
              </a:rPr>
              <a:t>Apalachicola River</a:t>
            </a:r>
          </a:p>
        </p:txBody>
      </p:sp>
    </p:spTree>
    <p:extLst>
      <p:ext uri="{BB962C8B-B14F-4D97-AF65-F5344CB8AC3E}">
        <p14:creationId xmlns:p14="http://schemas.microsoft.com/office/powerpoint/2010/main" val="3596045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6E443D4-FD53-BDF9-36E6-AD77F1AD62EF}"/>
              </a:ext>
            </a:extLst>
          </p:cNvPr>
          <p:cNvPicPr>
            <a:picLocks noChangeAspect="1"/>
          </p:cNvPicPr>
          <p:nvPr/>
        </p:nvPicPr>
        <p:blipFill>
          <a:blip r:embed="rId3"/>
          <a:stretch>
            <a:fillRect/>
          </a:stretch>
        </p:blipFill>
        <p:spPr>
          <a:xfrm>
            <a:off x="3261014" y="1249474"/>
            <a:ext cx="5596613" cy="3731075"/>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9" name="Picture 8" descr="A grassy area with trees in the back&#10;&#10;Description automatically generated with medium confidence">
            <a:extLst>
              <a:ext uri="{FF2B5EF4-FFF2-40B4-BE49-F238E27FC236}">
                <a16:creationId xmlns:a16="http://schemas.microsoft.com/office/drawing/2014/main" id="{5AC554F5-118A-EA7B-21C5-4D2429434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4768" y="3964886"/>
            <a:ext cx="4650676" cy="3119829"/>
          </a:xfrm>
          <a:prstGeom prst="rect">
            <a:avLst/>
          </a:prstGeom>
        </p:spPr>
      </p:pic>
      <p:sp>
        <p:nvSpPr>
          <p:cNvPr id="12" name="TextBox 11">
            <a:extLst>
              <a:ext uri="{FF2B5EF4-FFF2-40B4-BE49-F238E27FC236}">
                <a16:creationId xmlns:a16="http://schemas.microsoft.com/office/drawing/2014/main" id="{46DF24AF-EE62-93EC-360D-24E8A805BCBB}"/>
              </a:ext>
            </a:extLst>
          </p:cNvPr>
          <p:cNvSpPr txBox="1"/>
          <p:nvPr/>
        </p:nvSpPr>
        <p:spPr>
          <a:xfrm>
            <a:off x="2104768" y="6403602"/>
            <a:ext cx="3198311"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Longleaf pine and wiregrass</a:t>
            </a:r>
          </a:p>
          <a:p>
            <a:pPr algn="ctr"/>
            <a:r>
              <a:rPr lang="en-US" dirty="0">
                <a:solidFill>
                  <a:schemeClr val="bg1"/>
                </a:solidFill>
                <a:latin typeface="Tertre Med" panose="02040906030600000004" pitchFamily="18" charset="0"/>
              </a:rPr>
              <a:t>Red Hills</a:t>
            </a:r>
          </a:p>
        </p:txBody>
      </p:sp>
      <p:pic>
        <p:nvPicPr>
          <p:cNvPr id="16" name="Picture 15" descr="A bird standing on a tree&#10;&#10;Description automatically generated with medium confidence">
            <a:extLst>
              <a:ext uri="{FF2B5EF4-FFF2-40B4-BE49-F238E27FC236}">
                <a16:creationId xmlns:a16="http://schemas.microsoft.com/office/drawing/2014/main" id="{C5E15A96-8716-D25C-A769-5307D75F46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811" y="1286211"/>
            <a:ext cx="2444496" cy="3657600"/>
          </a:xfrm>
          <a:prstGeom prst="rect">
            <a:avLst/>
          </a:prstGeom>
        </p:spPr>
      </p:pic>
      <p:sp>
        <p:nvSpPr>
          <p:cNvPr id="17" name="TextBox 16">
            <a:extLst>
              <a:ext uri="{FF2B5EF4-FFF2-40B4-BE49-F238E27FC236}">
                <a16:creationId xmlns:a16="http://schemas.microsoft.com/office/drawing/2014/main" id="{B52B7C3D-7532-C20A-D335-49FE35622F1E}"/>
              </a:ext>
            </a:extLst>
          </p:cNvPr>
          <p:cNvSpPr txBox="1"/>
          <p:nvPr/>
        </p:nvSpPr>
        <p:spPr>
          <a:xfrm>
            <a:off x="195582" y="4272663"/>
            <a:ext cx="1708481"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Red –cockaded</a:t>
            </a:r>
          </a:p>
          <a:p>
            <a:pPr algn="ctr"/>
            <a:r>
              <a:rPr lang="en-US" dirty="0">
                <a:solidFill>
                  <a:schemeClr val="bg1"/>
                </a:solidFill>
                <a:latin typeface="Tertre Med" panose="02040906030600000004" pitchFamily="18" charset="0"/>
              </a:rPr>
              <a:t>woodpecker </a:t>
            </a:r>
          </a:p>
        </p:txBody>
      </p:sp>
      <p:sp>
        <p:nvSpPr>
          <p:cNvPr id="14" name="TextBox 13">
            <a:extLst>
              <a:ext uri="{FF2B5EF4-FFF2-40B4-BE49-F238E27FC236}">
                <a16:creationId xmlns:a16="http://schemas.microsoft.com/office/drawing/2014/main" id="{7AE3C022-5CA2-C7C6-7DA9-FD47C0593B02}"/>
              </a:ext>
            </a:extLst>
          </p:cNvPr>
          <p:cNvSpPr txBox="1"/>
          <p:nvPr/>
        </p:nvSpPr>
        <p:spPr>
          <a:xfrm>
            <a:off x="6716717" y="3928148"/>
            <a:ext cx="2231701" cy="1015663"/>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Long leaf pine &amp;</a:t>
            </a:r>
          </a:p>
          <a:p>
            <a:pPr algn="ctr"/>
            <a:r>
              <a:rPr lang="en-US" dirty="0">
                <a:solidFill>
                  <a:schemeClr val="bg1"/>
                </a:solidFill>
                <a:latin typeface="Tertre Med" panose="02040906030600000004" pitchFamily="18" charset="0"/>
              </a:rPr>
              <a:t>sawtooth palmetto</a:t>
            </a:r>
          </a:p>
          <a:p>
            <a:pPr algn="ctr"/>
            <a:r>
              <a:rPr lang="en-US" dirty="0">
                <a:solidFill>
                  <a:schemeClr val="bg1"/>
                </a:solidFill>
                <a:latin typeface="Tertre Med" panose="02040906030600000004" pitchFamily="18" charset="0"/>
              </a:rPr>
              <a:t>Apalachicola NF </a:t>
            </a:r>
          </a:p>
        </p:txBody>
      </p:sp>
    </p:spTree>
    <p:extLst>
      <p:ext uri="{BB962C8B-B14F-4D97-AF65-F5344CB8AC3E}">
        <p14:creationId xmlns:p14="http://schemas.microsoft.com/office/powerpoint/2010/main" val="242443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08ACA8-8DFD-4C6C-34CC-F7E9119820E1}"/>
              </a:ext>
            </a:extLst>
          </p:cNvPr>
          <p:cNvPicPr>
            <a:picLocks noChangeAspect="1"/>
          </p:cNvPicPr>
          <p:nvPr/>
        </p:nvPicPr>
        <p:blipFill>
          <a:blip r:embed="rId3"/>
          <a:stretch>
            <a:fillRect/>
          </a:stretch>
        </p:blipFill>
        <p:spPr>
          <a:xfrm>
            <a:off x="15819" y="1371600"/>
            <a:ext cx="5473490" cy="3544455"/>
          </a:xfrm>
          <a:prstGeom prst="rect">
            <a:avLst/>
          </a:prstGeom>
        </p:spPr>
      </p:pic>
      <p:pic>
        <p:nvPicPr>
          <p:cNvPr id="7" name="Picture 6">
            <a:extLst>
              <a:ext uri="{FF2B5EF4-FFF2-40B4-BE49-F238E27FC236}">
                <a16:creationId xmlns:a16="http://schemas.microsoft.com/office/drawing/2014/main" id="{2294966A-7835-3711-BE55-BFE15BAE8B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006967" y="1614522"/>
            <a:ext cx="4115658" cy="2738783"/>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5" name="Picture 4" descr="A snake in the grass&#10;&#10;Description automatically generated with low confidence">
            <a:extLst>
              <a:ext uri="{FF2B5EF4-FFF2-40B4-BE49-F238E27FC236}">
                <a16:creationId xmlns:a16="http://schemas.microsoft.com/office/drawing/2014/main" id="{C3EF2FF6-C5CF-5DD1-2474-94A05DA3DB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2367" y="4343008"/>
            <a:ext cx="5029200" cy="2828925"/>
          </a:xfrm>
          <a:prstGeom prst="rect">
            <a:avLst/>
          </a:prstGeom>
        </p:spPr>
      </p:pic>
      <p:sp>
        <p:nvSpPr>
          <p:cNvPr id="8" name="TextBox 7">
            <a:extLst>
              <a:ext uri="{FF2B5EF4-FFF2-40B4-BE49-F238E27FC236}">
                <a16:creationId xmlns:a16="http://schemas.microsoft.com/office/drawing/2014/main" id="{79BF0576-57CE-E688-EFF9-494C52A4A2AB}"/>
              </a:ext>
            </a:extLst>
          </p:cNvPr>
          <p:cNvSpPr txBox="1"/>
          <p:nvPr/>
        </p:nvSpPr>
        <p:spPr>
          <a:xfrm>
            <a:off x="2796746" y="6458052"/>
            <a:ext cx="2210221"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Eastern king snake</a:t>
            </a:r>
          </a:p>
          <a:p>
            <a:pPr algn="ctr"/>
            <a:r>
              <a:rPr lang="en-US" dirty="0">
                <a:solidFill>
                  <a:schemeClr val="bg1"/>
                </a:solidFill>
                <a:latin typeface="Tertre Med" panose="02040906030600000004" pitchFamily="18" charset="0"/>
              </a:rPr>
              <a:t>Tall Timbers</a:t>
            </a:r>
          </a:p>
        </p:txBody>
      </p:sp>
      <p:sp>
        <p:nvSpPr>
          <p:cNvPr id="11" name="TextBox 10">
            <a:extLst>
              <a:ext uri="{FF2B5EF4-FFF2-40B4-BE49-F238E27FC236}">
                <a16:creationId xmlns:a16="http://schemas.microsoft.com/office/drawing/2014/main" id="{CFA3CEAF-F66F-16C2-8D2E-D95FC9C1948D}"/>
              </a:ext>
            </a:extLst>
          </p:cNvPr>
          <p:cNvSpPr txBox="1"/>
          <p:nvPr/>
        </p:nvSpPr>
        <p:spPr>
          <a:xfrm>
            <a:off x="6687558" y="1561450"/>
            <a:ext cx="2456442"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Reticulated flatwoods</a:t>
            </a:r>
          </a:p>
          <a:p>
            <a:pPr algn="ctr"/>
            <a:r>
              <a:rPr lang="en-US" dirty="0">
                <a:solidFill>
                  <a:schemeClr val="bg1"/>
                </a:solidFill>
                <a:latin typeface="Tertre Med" panose="02040906030600000004" pitchFamily="18" charset="0"/>
              </a:rPr>
              <a:t>Salamander</a:t>
            </a:r>
          </a:p>
        </p:txBody>
      </p:sp>
      <p:sp>
        <p:nvSpPr>
          <p:cNvPr id="6" name="TextBox 5">
            <a:extLst>
              <a:ext uri="{FF2B5EF4-FFF2-40B4-BE49-F238E27FC236}">
                <a16:creationId xmlns:a16="http://schemas.microsoft.com/office/drawing/2014/main" id="{FAED7A97-8C8F-5BE1-C391-9BFF8DAAA09B}"/>
              </a:ext>
            </a:extLst>
          </p:cNvPr>
          <p:cNvSpPr txBox="1"/>
          <p:nvPr/>
        </p:nvSpPr>
        <p:spPr>
          <a:xfrm>
            <a:off x="15819" y="4495800"/>
            <a:ext cx="2317622"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Eglin Air Force Base</a:t>
            </a:r>
          </a:p>
        </p:txBody>
      </p:sp>
    </p:spTree>
    <p:extLst>
      <p:ext uri="{BB962C8B-B14F-4D97-AF65-F5344CB8AC3E}">
        <p14:creationId xmlns:p14="http://schemas.microsoft.com/office/powerpoint/2010/main" val="184950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descr="Map&#10;&#10;Description automatically generated">
            <a:extLst>
              <a:ext uri="{FF2B5EF4-FFF2-40B4-BE49-F238E27FC236}">
                <a16:creationId xmlns:a16="http://schemas.microsoft.com/office/drawing/2014/main" id="{F51F4D88-B280-D963-5C6D-9461C72016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9700" y="1344386"/>
            <a:ext cx="6324600" cy="4819049"/>
          </a:xfrm>
          <a:prstGeom prst="rect">
            <a:avLst/>
          </a:prstGeom>
        </p:spPr>
      </p:pic>
      <p:pic>
        <p:nvPicPr>
          <p:cNvPr id="6" name="Picture 5" descr="Text&#10;&#10;Description automatically generated with low confidence">
            <a:extLst>
              <a:ext uri="{FF2B5EF4-FFF2-40B4-BE49-F238E27FC236}">
                <a16:creationId xmlns:a16="http://schemas.microsoft.com/office/drawing/2014/main" id="{74327EEF-28CC-57AA-FF00-070171A4B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66" y="4191000"/>
            <a:ext cx="4179066" cy="2798824"/>
          </a:xfrm>
          <a:prstGeom prst="rect">
            <a:avLst/>
          </a:prstGeom>
        </p:spPr>
      </p:pic>
      <p:pic>
        <p:nvPicPr>
          <p:cNvPr id="7" name="Picture 6">
            <a:extLst>
              <a:ext uri="{FF2B5EF4-FFF2-40B4-BE49-F238E27FC236}">
                <a16:creationId xmlns:a16="http://schemas.microsoft.com/office/drawing/2014/main" id="{9EFD2282-9C27-B44A-7965-12A142E81BFB}"/>
              </a:ext>
            </a:extLst>
          </p:cNvPr>
          <p:cNvPicPr>
            <a:picLocks noChangeAspect="1"/>
          </p:cNvPicPr>
          <p:nvPr/>
        </p:nvPicPr>
        <p:blipFill>
          <a:blip r:embed="rId6"/>
          <a:stretch>
            <a:fillRect/>
          </a:stretch>
        </p:blipFill>
        <p:spPr>
          <a:xfrm>
            <a:off x="5570255" y="1371600"/>
            <a:ext cx="3476979" cy="1959752"/>
          </a:xfrm>
          <a:prstGeom prst="rect">
            <a:avLst/>
          </a:prstGeom>
        </p:spPr>
      </p:pic>
      <p:sp>
        <p:nvSpPr>
          <p:cNvPr id="8" name="TextBox 7">
            <a:extLst>
              <a:ext uri="{FF2B5EF4-FFF2-40B4-BE49-F238E27FC236}">
                <a16:creationId xmlns:a16="http://schemas.microsoft.com/office/drawing/2014/main" id="{8CF400F2-4301-EE90-974B-1AC02210937F}"/>
              </a:ext>
            </a:extLst>
          </p:cNvPr>
          <p:cNvSpPr txBox="1"/>
          <p:nvPr/>
        </p:nvSpPr>
        <p:spPr>
          <a:xfrm>
            <a:off x="6845349" y="1344386"/>
            <a:ext cx="2201885"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Panama City Beach</a:t>
            </a:r>
          </a:p>
        </p:txBody>
      </p:sp>
    </p:spTree>
    <p:extLst>
      <p:ext uri="{BB962C8B-B14F-4D97-AF65-F5344CB8AC3E}">
        <p14:creationId xmlns:p14="http://schemas.microsoft.com/office/powerpoint/2010/main" val="67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3" name="Picture 2">
            <a:extLst>
              <a:ext uri="{FF2B5EF4-FFF2-40B4-BE49-F238E27FC236}">
                <a16:creationId xmlns:a16="http://schemas.microsoft.com/office/drawing/2014/main" id="{BBD5D42C-F2A6-71A5-68C9-5DA76320D36F}"/>
              </a:ext>
            </a:extLst>
          </p:cNvPr>
          <p:cNvPicPr>
            <a:picLocks noChangeAspect="1"/>
          </p:cNvPicPr>
          <p:nvPr/>
        </p:nvPicPr>
        <p:blipFill>
          <a:blip r:embed="rId4"/>
          <a:stretch>
            <a:fillRect/>
          </a:stretch>
        </p:blipFill>
        <p:spPr>
          <a:xfrm>
            <a:off x="0" y="1353118"/>
            <a:ext cx="4791871" cy="3194581"/>
          </a:xfrm>
          <a:prstGeom prst="rect">
            <a:avLst/>
          </a:prstGeom>
        </p:spPr>
      </p:pic>
      <p:pic>
        <p:nvPicPr>
          <p:cNvPr id="7" name="Picture 6" descr="A picture containing reptile, snake&#10;&#10;Description automatically generated">
            <a:extLst>
              <a:ext uri="{FF2B5EF4-FFF2-40B4-BE49-F238E27FC236}">
                <a16:creationId xmlns:a16="http://schemas.microsoft.com/office/drawing/2014/main" id="{0F1D1962-6EB0-A45F-AA4D-0D080D520D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728" y="4419600"/>
            <a:ext cx="4833847" cy="2719040"/>
          </a:xfrm>
          <a:prstGeom prst="rect">
            <a:avLst/>
          </a:prstGeom>
        </p:spPr>
      </p:pic>
      <p:pic>
        <p:nvPicPr>
          <p:cNvPr id="5" name="Picture 4">
            <a:extLst>
              <a:ext uri="{FF2B5EF4-FFF2-40B4-BE49-F238E27FC236}">
                <a16:creationId xmlns:a16="http://schemas.microsoft.com/office/drawing/2014/main" id="{864ED76A-3BF6-F92E-9209-7534FD9B6398}"/>
              </a:ext>
            </a:extLst>
          </p:cNvPr>
          <p:cNvPicPr>
            <a:picLocks noChangeAspect="1"/>
          </p:cNvPicPr>
          <p:nvPr/>
        </p:nvPicPr>
        <p:blipFill>
          <a:blip r:embed="rId6"/>
          <a:stretch>
            <a:fillRect/>
          </a:stretch>
        </p:blipFill>
        <p:spPr>
          <a:xfrm>
            <a:off x="4446471" y="2300961"/>
            <a:ext cx="4503831" cy="2999399"/>
          </a:xfrm>
          <a:prstGeom prst="rect">
            <a:avLst/>
          </a:prstGeom>
        </p:spPr>
      </p:pic>
      <p:sp>
        <p:nvSpPr>
          <p:cNvPr id="9" name="TextBox 8">
            <a:extLst>
              <a:ext uri="{FF2B5EF4-FFF2-40B4-BE49-F238E27FC236}">
                <a16:creationId xmlns:a16="http://schemas.microsoft.com/office/drawing/2014/main" id="{605FDD05-1CD0-91F5-ABF0-50A7164CEF1B}"/>
              </a:ext>
            </a:extLst>
          </p:cNvPr>
          <p:cNvSpPr txBox="1"/>
          <p:nvPr/>
        </p:nvSpPr>
        <p:spPr>
          <a:xfrm>
            <a:off x="-55627" y="1350621"/>
            <a:ext cx="2953373"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Longleaf pine &amp; wiregrass</a:t>
            </a:r>
          </a:p>
          <a:p>
            <a:pPr algn="ctr"/>
            <a:r>
              <a:rPr lang="en-US" dirty="0">
                <a:solidFill>
                  <a:schemeClr val="bg1"/>
                </a:solidFill>
                <a:latin typeface="Tertre Med" panose="02040906030600000004" pitchFamily="18" charset="0"/>
              </a:rPr>
              <a:t>Econfina Creek WMA</a:t>
            </a:r>
          </a:p>
        </p:txBody>
      </p:sp>
      <p:sp>
        <p:nvSpPr>
          <p:cNvPr id="10" name="TextBox 9">
            <a:extLst>
              <a:ext uri="{FF2B5EF4-FFF2-40B4-BE49-F238E27FC236}">
                <a16:creationId xmlns:a16="http://schemas.microsoft.com/office/drawing/2014/main" id="{65E6CA13-8863-73AE-3F63-FC9C1636929C}"/>
              </a:ext>
            </a:extLst>
          </p:cNvPr>
          <p:cNvSpPr txBox="1"/>
          <p:nvPr/>
        </p:nvSpPr>
        <p:spPr>
          <a:xfrm>
            <a:off x="6889222" y="4621049"/>
            <a:ext cx="2116606"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Gopher tortoise</a:t>
            </a:r>
          </a:p>
          <a:p>
            <a:pPr algn="ctr"/>
            <a:r>
              <a:rPr lang="en-US" dirty="0">
                <a:solidFill>
                  <a:schemeClr val="bg1"/>
                </a:solidFill>
                <a:latin typeface="Tertre Med" panose="02040906030600000004" pitchFamily="18" charset="0"/>
              </a:rPr>
              <a:t>Nokuse Plantation</a:t>
            </a:r>
          </a:p>
        </p:txBody>
      </p:sp>
      <p:sp>
        <p:nvSpPr>
          <p:cNvPr id="11" name="TextBox 10">
            <a:extLst>
              <a:ext uri="{FF2B5EF4-FFF2-40B4-BE49-F238E27FC236}">
                <a16:creationId xmlns:a16="http://schemas.microsoft.com/office/drawing/2014/main" id="{F902A5A7-7A44-60EA-60A0-7B97E9E1AC2A}"/>
              </a:ext>
            </a:extLst>
          </p:cNvPr>
          <p:cNvSpPr txBox="1"/>
          <p:nvPr/>
        </p:nvSpPr>
        <p:spPr>
          <a:xfrm>
            <a:off x="3522423" y="6430754"/>
            <a:ext cx="1500091"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Pine snake</a:t>
            </a:r>
          </a:p>
          <a:p>
            <a:pPr algn="ctr"/>
            <a:r>
              <a:rPr lang="en-US" dirty="0">
                <a:solidFill>
                  <a:schemeClr val="bg1"/>
                </a:solidFill>
                <a:latin typeface="Tertre Med" panose="02040906030600000004" pitchFamily="18" charset="0"/>
              </a:rPr>
              <a:t>Tall Timbers</a:t>
            </a:r>
          </a:p>
        </p:txBody>
      </p:sp>
    </p:spTree>
    <p:extLst>
      <p:ext uri="{BB962C8B-B14F-4D97-AF65-F5344CB8AC3E}">
        <p14:creationId xmlns:p14="http://schemas.microsoft.com/office/powerpoint/2010/main" val="47156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descr="Map&#10;&#10;Description automatically generated">
            <a:extLst>
              <a:ext uri="{FF2B5EF4-FFF2-40B4-BE49-F238E27FC236}">
                <a16:creationId xmlns:a16="http://schemas.microsoft.com/office/drawing/2014/main" id="{243B127B-32C6-EAA7-7A37-2AB8DC735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60" y="1371600"/>
            <a:ext cx="8482279" cy="4807517"/>
          </a:xfrm>
          <a:prstGeom prst="rect">
            <a:avLst/>
          </a:prstGeom>
        </p:spPr>
      </p:pic>
      <p:pic>
        <p:nvPicPr>
          <p:cNvPr id="6" name="Picture 5" descr="Table&#10;&#10;Description automatically generated with low confidence">
            <a:extLst>
              <a:ext uri="{FF2B5EF4-FFF2-40B4-BE49-F238E27FC236}">
                <a16:creationId xmlns:a16="http://schemas.microsoft.com/office/drawing/2014/main" id="{CFAE09DF-43B7-905A-7B74-623D50E2A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3331097"/>
            <a:ext cx="4343400" cy="3566811"/>
          </a:xfrm>
          <a:prstGeom prst="rect">
            <a:avLst/>
          </a:prstGeom>
        </p:spPr>
      </p:pic>
      <p:pic>
        <p:nvPicPr>
          <p:cNvPr id="8" name="Picture 7" descr="A picture containing grass, sky, outdoor&#10;&#10;Description automatically generated">
            <a:extLst>
              <a:ext uri="{FF2B5EF4-FFF2-40B4-BE49-F238E27FC236}">
                <a16:creationId xmlns:a16="http://schemas.microsoft.com/office/drawing/2014/main" id="{B1DF0A8A-1B6A-1284-7340-503A245775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3770" y="4571087"/>
            <a:ext cx="3102430" cy="2326822"/>
          </a:xfrm>
          <a:prstGeom prst="rect">
            <a:avLst/>
          </a:prstGeom>
        </p:spPr>
      </p:pic>
      <p:sp>
        <p:nvSpPr>
          <p:cNvPr id="9" name="TextBox 8">
            <a:extLst>
              <a:ext uri="{FF2B5EF4-FFF2-40B4-BE49-F238E27FC236}">
                <a16:creationId xmlns:a16="http://schemas.microsoft.com/office/drawing/2014/main" id="{3B345DB4-F73C-9FE1-D7FF-394CCF9F3D5F}"/>
              </a:ext>
            </a:extLst>
          </p:cNvPr>
          <p:cNvSpPr txBox="1"/>
          <p:nvPr/>
        </p:nvSpPr>
        <p:spPr>
          <a:xfrm>
            <a:off x="4550231" y="6497798"/>
            <a:ext cx="2018181"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Wildlife crossing</a:t>
            </a:r>
          </a:p>
        </p:txBody>
      </p:sp>
      <p:pic>
        <p:nvPicPr>
          <p:cNvPr id="5" name="Picture 4" descr="A high angle view of a road&#10;&#10;Description automatically generated with low confidence">
            <a:extLst>
              <a:ext uri="{FF2B5EF4-FFF2-40B4-BE49-F238E27FC236}">
                <a16:creationId xmlns:a16="http://schemas.microsoft.com/office/drawing/2014/main" id="{6D4F19F4-7640-033B-4CE2-B0715D3A26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6426" y="979748"/>
            <a:ext cx="2590801" cy="1389090"/>
          </a:xfrm>
          <a:prstGeom prst="rect">
            <a:avLst/>
          </a:prstGeom>
        </p:spPr>
      </p:pic>
      <p:sp>
        <p:nvSpPr>
          <p:cNvPr id="7" name="TextBox 6">
            <a:extLst>
              <a:ext uri="{FF2B5EF4-FFF2-40B4-BE49-F238E27FC236}">
                <a16:creationId xmlns:a16="http://schemas.microsoft.com/office/drawing/2014/main" id="{7F7002E0-4AF7-6B31-3B2F-64DEBD0FD2E1}"/>
              </a:ext>
            </a:extLst>
          </p:cNvPr>
          <p:cNvSpPr txBox="1"/>
          <p:nvPr/>
        </p:nvSpPr>
        <p:spPr>
          <a:xfrm>
            <a:off x="6526426" y="1968729"/>
            <a:ext cx="941283"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SR 388</a:t>
            </a:r>
          </a:p>
        </p:txBody>
      </p:sp>
    </p:spTree>
    <p:extLst>
      <p:ext uri="{BB962C8B-B14F-4D97-AF65-F5344CB8AC3E}">
        <p14:creationId xmlns:p14="http://schemas.microsoft.com/office/powerpoint/2010/main" val="421996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3" name="Picture 2">
            <a:extLst>
              <a:ext uri="{FF2B5EF4-FFF2-40B4-BE49-F238E27FC236}">
                <a16:creationId xmlns:a16="http://schemas.microsoft.com/office/drawing/2014/main" id="{5C88DCF8-F64F-521D-5D0C-213010474291}"/>
              </a:ext>
            </a:extLst>
          </p:cNvPr>
          <p:cNvPicPr>
            <a:picLocks noChangeAspect="1"/>
          </p:cNvPicPr>
          <p:nvPr/>
        </p:nvPicPr>
        <p:blipFill>
          <a:blip r:embed="rId4"/>
          <a:stretch>
            <a:fillRect/>
          </a:stretch>
        </p:blipFill>
        <p:spPr>
          <a:xfrm>
            <a:off x="300758" y="1371600"/>
            <a:ext cx="8542484" cy="4813183"/>
          </a:xfrm>
          <a:prstGeom prst="rect">
            <a:avLst/>
          </a:prstGeom>
        </p:spPr>
      </p:pic>
      <p:pic>
        <p:nvPicPr>
          <p:cNvPr id="4" name="Picture 3">
            <a:extLst>
              <a:ext uri="{FF2B5EF4-FFF2-40B4-BE49-F238E27FC236}">
                <a16:creationId xmlns:a16="http://schemas.microsoft.com/office/drawing/2014/main" id="{1AC2A325-BA01-27E4-3603-DB18B14B45BD}"/>
              </a:ext>
            </a:extLst>
          </p:cNvPr>
          <p:cNvPicPr>
            <a:picLocks noChangeAspect="1"/>
          </p:cNvPicPr>
          <p:nvPr/>
        </p:nvPicPr>
        <p:blipFill>
          <a:blip r:embed="rId5"/>
          <a:stretch>
            <a:fillRect/>
          </a:stretch>
        </p:blipFill>
        <p:spPr>
          <a:xfrm>
            <a:off x="300758" y="3276600"/>
            <a:ext cx="4038600" cy="3650578"/>
          </a:xfrm>
          <a:prstGeom prst="rect">
            <a:avLst/>
          </a:prstGeom>
        </p:spPr>
      </p:pic>
      <p:pic>
        <p:nvPicPr>
          <p:cNvPr id="7" name="Picture 6" descr="A picture containing bird, outdoor, plover, ground&#10;&#10;Description automatically generated">
            <a:extLst>
              <a:ext uri="{FF2B5EF4-FFF2-40B4-BE49-F238E27FC236}">
                <a16:creationId xmlns:a16="http://schemas.microsoft.com/office/drawing/2014/main" id="{251559A2-D732-3F8C-2F81-617E9E0A4E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8200" y="4667340"/>
            <a:ext cx="3124200" cy="2259838"/>
          </a:xfrm>
          <a:prstGeom prst="rect">
            <a:avLst/>
          </a:prstGeom>
        </p:spPr>
      </p:pic>
      <p:sp>
        <p:nvSpPr>
          <p:cNvPr id="9" name="TextBox 8">
            <a:extLst>
              <a:ext uri="{FF2B5EF4-FFF2-40B4-BE49-F238E27FC236}">
                <a16:creationId xmlns:a16="http://schemas.microsoft.com/office/drawing/2014/main" id="{0F8064DA-B521-F1DA-B01F-35011DAD75EF}"/>
              </a:ext>
            </a:extLst>
          </p:cNvPr>
          <p:cNvSpPr txBox="1"/>
          <p:nvPr/>
        </p:nvSpPr>
        <p:spPr>
          <a:xfrm>
            <a:off x="4611757" y="6527068"/>
            <a:ext cx="2907848" cy="400110"/>
          </a:xfrm>
          <a:prstGeom prst="rect">
            <a:avLst/>
          </a:prstGeom>
          <a:noFill/>
        </p:spPr>
        <p:txBody>
          <a:bodyPr wrap="none" rtlCol="0">
            <a:spAutoFit/>
          </a:bodyPr>
          <a:lstStyle/>
          <a:p>
            <a:pPr algn="ctr"/>
            <a:r>
              <a:rPr lang="en-US" dirty="0">
                <a:solidFill>
                  <a:srgbClr val="0B578C"/>
                </a:solidFill>
                <a:latin typeface="Tertre Med" panose="02040906030600000004" pitchFamily="18" charset="0"/>
              </a:rPr>
              <a:t>Snowy plover with chicks</a:t>
            </a:r>
          </a:p>
        </p:txBody>
      </p:sp>
    </p:spTree>
    <p:extLst>
      <p:ext uri="{BB962C8B-B14F-4D97-AF65-F5344CB8AC3E}">
        <p14:creationId xmlns:p14="http://schemas.microsoft.com/office/powerpoint/2010/main" val="333542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ody of water with trees around it&#10;&#10;Description automatically generated with medium confidence">
            <a:extLst>
              <a:ext uri="{FF2B5EF4-FFF2-40B4-BE49-F238E27FC236}">
                <a16:creationId xmlns:a16="http://schemas.microsoft.com/office/drawing/2014/main" id="{0CE32250-356F-8520-5F6D-F80F81B25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052" y="1371600"/>
            <a:ext cx="4914900" cy="3276600"/>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sp>
        <p:nvSpPr>
          <p:cNvPr id="13" name="TextBox 12">
            <a:extLst>
              <a:ext uri="{FF2B5EF4-FFF2-40B4-BE49-F238E27FC236}">
                <a16:creationId xmlns:a16="http://schemas.microsoft.com/office/drawing/2014/main" id="{08486C7B-85B1-8814-4A02-DBFBB79BFD4E}"/>
              </a:ext>
            </a:extLst>
          </p:cNvPr>
          <p:cNvSpPr txBox="1"/>
          <p:nvPr/>
        </p:nvSpPr>
        <p:spPr>
          <a:xfrm>
            <a:off x="124866" y="1371600"/>
            <a:ext cx="1704314"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Wacissa River</a:t>
            </a:r>
          </a:p>
        </p:txBody>
      </p:sp>
      <p:sp>
        <p:nvSpPr>
          <p:cNvPr id="14" name="TextBox 13">
            <a:extLst>
              <a:ext uri="{FF2B5EF4-FFF2-40B4-BE49-F238E27FC236}">
                <a16:creationId xmlns:a16="http://schemas.microsoft.com/office/drawing/2014/main" id="{2F5EDC3D-8089-368E-0120-1709341D0404}"/>
              </a:ext>
            </a:extLst>
          </p:cNvPr>
          <p:cNvSpPr txBox="1"/>
          <p:nvPr/>
        </p:nvSpPr>
        <p:spPr>
          <a:xfrm>
            <a:off x="7154341" y="4931715"/>
            <a:ext cx="1704314"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Anhinga</a:t>
            </a:r>
          </a:p>
          <a:p>
            <a:pPr algn="ctr"/>
            <a:r>
              <a:rPr lang="en-US" dirty="0">
                <a:solidFill>
                  <a:schemeClr val="bg1"/>
                </a:solidFill>
                <a:latin typeface="Tertre Med" panose="02040906030600000004" pitchFamily="18" charset="0"/>
              </a:rPr>
              <a:t>Wacissa River</a:t>
            </a:r>
          </a:p>
        </p:txBody>
      </p:sp>
      <p:pic>
        <p:nvPicPr>
          <p:cNvPr id="12" name="Picture 11" descr="A picture containing outdoor, sea cow, aquatic mammal, water&#10;&#10;Description automatically generated">
            <a:extLst>
              <a:ext uri="{FF2B5EF4-FFF2-40B4-BE49-F238E27FC236}">
                <a16:creationId xmlns:a16="http://schemas.microsoft.com/office/drawing/2014/main" id="{60BE79B2-D6B8-036C-5495-A0C069A886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969" y="4054286"/>
            <a:ext cx="4217148" cy="3156971"/>
          </a:xfrm>
          <a:prstGeom prst="rect">
            <a:avLst/>
          </a:prstGeom>
        </p:spPr>
      </p:pic>
      <p:sp>
        <p:nvSpPr>
          <p:cNvPr id="15" name="TextBox 14">
            <a:extLst>
              <a:ext uri="{FF2B5EF4-FFF2-40B4-BE49-F238E27FC236}">
                <a16:creationId xmlns:a16="http://schemas.microsoft.com/office/drawing/2014/main" id="{72F4174B-F5A7-DFFE-954D-11192B61205A}"/>
              </a:ext>
            </a:extLst>
          </p:cNvPr>
          <p:cNvSpPr txBox="1"/>
          <p:nvPr/>
        </p:nvSpPr>
        <p:spPr>
          <a:xfrm>
            <a:off x="1075969" y="6811147"/>
            <a:ext cx="2545890"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West Indian manatees</a:t>
            </a:r>
          </a:p>
        </p:txBody>
      </p:sp>
      <p:pic>
        <p:nvPicPr>
          <p:cNvPr id="3" name="Picture 2">
            <a:extLst>
              <a:ext uri="{FF2B5EF4-FFF2-40B4-BE49-F238E27FC236}">
                <a16:creationId xmlns:a16="http://schemas.microsoft.com/office/drawing/2014/main" id="{4A454B1B-078E-14EF-EF44-9C2C9250E710}"/>
              </a:ext>
            </a:extLst>
          </p:cNvPr>
          <p:cNvPicPr>
            <a:picLocks noChangeAspect="1"/>
          </p:cNvPicPr>
          <p:nvPr/>
        </p:nvPicPr>
        <p:blipFill rotWithShape="1">
          <a:blip r:embed="rId6"/>
          <a:srcRect l="-1" t="544" r="48707" b="176"/>
          <a:stretch/>
        </p:blipFill>
        <p:spPr>
          <a:xfrm>
            <a:off x="5061179" y="1371600"/>
            <a:ext cx="3733800" cy="4820079"/>
          </a:xfrm>
          <a:prstGeom prst="rect">
            <a:avLst/>
          </a:prstGeom>
        </p:spPr>
      </p:pic>
      <p:sp>
        <p:nvSpPr>
          <p:cNvPr id="4" name="TextBox 3">
            <a:extLst>
              <a:ext uri="{FF2B5EF4-FFF2-40B4-BE49-F238E27FC236}">
                <a16:creationId xmlns:a16="http://schemas.microsoft.com/office/drawing/2014/main" id="{4E0E7562-C372-C069-BA88-58D6B2BDFAF9}"/>
              </a:ext>
            </a:extLst>
          </p:cNvPr>
          <p:cNvSpPr txBox="1"/>
          <p:nvPr/>
        </p:nvSpPr>
        <p:spPr>
          <a:xfrm>
            <a:off x="5638800" y="5176016"/>
            <a:ext cx="1807867" cy="1015663"/>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Black crowned</a:t>
            </a:r>
          </a:p>
          <a:p>
            <a:pPr algn="ctr"/>
            <a:r>
              <a:rPr lang="en-US" dirty="0">
                <a:solidFill>
                  <a:schemeClr val="bg1"/>
                </a:solidFill>
                <a:latin typeface="Tertre Med" panose="02040906030600000004" pitchFamily="18" charset="0"/>
              </a:rPr>
              <a:t>night heron</a:t>
            </a:r>
          </a:p>
          <a:p>
            <a:pPr algn="ctr"/>
            <a:r>
              <a:rPr lang="en-US" dirty="0">
                <a:solidFill>
                  <a:schemeClr val="bg1"/>
                </a:solidFill>
                <a:latin typeface="Tertre Med" panose="02040906030600000004" pitchFamily="18" charset="0"/>
              </a:rPr>
              <a:t>St. Marks NWR</a:t>
            </a:r>
          </a:p>
        </p:txBody>
      </p:sp>
    </p:spTree>
    <p:extLst>
      <p:ext uri="{BB962C8B-B14F-4D97-AF65-F5344CB8AC3E}">
        <p14:creationId xmlns:p14="http://schemas.microsoft.com/office/powerpoint/2010/main" val="1862910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descr="Map&#10;&#10;Description automatically generated">
            <a:extLst>
              <a:ext uri="{FF2B5EF4-FFF2-40B4-BE49-F238E27FC236}">
                <a16:creationId xmlns:a16="http://schemas.microsoft.com/office/drawing/2014/main" id="{8BE64278-FA81-B4B0-E5D1-FFF223EC6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8594" y="3469080"/>
            <a:ext cx="4908275" cy="2721699"/>
          </a:xfrm>
          <a:prstGeom prst="rect">
            <a:avLst/>
          </a:prstGeom>
        </p:spPr>
      </p:pic>
      <p:pic>
        <p:nvPicPr>
          <p:cNvPr id="6" name="Picture 5" descr="Text&#10;&#10;Description automatically generated">
            <a:extLst>
              <a:ext uri="{FF2B5EF4-FFF2-40B4-BE49-F238E27FC236}">
                <a16:creationId xmlns:a16="http://schemas.microsoft.com/office/drawing/2014/main" id="{D76BEEA5-0382-951A-F72E-DB75443D36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867" y="1331259"/>
            <a:ext cx="3740727" cy="4840941"/>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6ACA3101-80AE-0D73-7170-B1C5AC049A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8323" y="1318266"/>
            <a:ext cx="3068816" cy="2150814"/>
          </a:xfrm>
          <a:prstGeom prst="rect">
            <a:avLst/>
          </a:prstGeom>
        </p:spPr>
      </p:pic>
      <p:sp>
        <p:nvSpPr>
          <p:cNvPr id="9" name="TextBox 8">
            <a:extLst>
              <a:ext uri="{FF2B5EF4-FFF2-40B4-BE49-F238E27FC236}">
                <a16:creationId xmlns:a16="http://schemas.microsoft.com/office/drawing/2014/main" id="{76EF92E9-28A2-C676-50EA-7228F8248A5C}"/>
              </a:ext>
            </a:extLst>
          </p:cNvPr>
          <p:cNvSpPr txBox="1"/>
          <p:nvPr/>
        </p:nvSpPr>
        <p:spPr>
          <a:xfrm>
            <a:off x="235863" y="5781380"/>
            <a:ext cx="1192762" cy="400110"/>
          </a:xfrm>
          <a:prstGeom prst="rect">
            <a:avLst/>
          </a:prstGeom>
          <a:noFill/>
        </p:spPr>
        <p:txBody>
          <a:bodyPr wrap="none" rtlCol="0">
            <a:spAutoFit/>
          </a:bodyPr>
          <a:lstStyle/>
          <a:p>
            <a:pPr algn="ctr"/>
            <a:r>
              <a:rPr lang="en-US" dirty="0">
                <a:solidFill>
                  <a:srgbClr val="0B578C"/>
                </a:solidFill>
                <a:latin typeface="Tertre Med" panose="02040906030600000004" pitchFamily="18" charset="0"/>
              </a:rPr>
              <a:t>Factsheet</a:t>
            </a:r>
          </a:p>
        </p:txBody>
      </p:sp>
      <p:sp>
        <p:nvSpPr>
          <p:cNvPr id="10" name="TextBox 9">
            <a:extLst>
              <a:ext uri="{FF2B5EF4-FFF2-40B4-BE49-F238E27FC236}">
                <a16:creationId xmlns:a16="http://schemas.microsoft.com/office/drawing/2014/main" id="{93561E1A-62BD-2949-B095-13BDE8097052}"/>
              </a:ext>
            </a:extLst>
          </p:cNvPr>
          <p:cNvSpPr txBox="1"/>
          <p:nvPr/>
        </p:nvSpPr>
        <p:spPr>
          <a:xfrm>
            <a:off x="3895369" y="5796879"/>
            <a:ext cx="1637243" cy="400110"/>
          </a:xfrm>
          <a:prstGeom prst="rect">
            <a:avLst/>
          </a:prstGeom>
          <a:noFill/>
        </p:spPr>
        <p:txBody>
          <a:bodyPr wrap="none" rtlCol="0">
            <a:spAutoFit/>
          </a:bodyPr>
          <a:lstStyle/>
          <a:p>
            <a:pPr algn="ctr"/>
            <a:r>
              <a:rPr lang="en-US" dirty="0">
                <a:solidFill>
                  <a:srgbClr val="0B578C"/>
                </a:solidFill>
                <a:latin typeface="Tertre Med" panose="02040906030600000004" pitchFamily="18" charset="0"/>
              </a:rPr>
              <a:t>Web map app</a:t>
            </a:r>
          </a:p>
        </p:txBody>
      </p:sp>
      <p:sp>
        <p:nvSpPr>
          <p:cNvPr id="11" name="TextBox 10">
            <a:extLst>
              <a:ext uri="{FF2B5EF4-FFF2-40B4-BE49-F238E27FC236}">
                <a16:creationId xmlns:a16="http://schemas.microsoft.com/office/drawing/2014/main" id="{9323B96F-ADCD-3779-A9B2-0D1DA7106FA2}"/>
              </a:ext>
            </a:extLst>
          </p:cNvPr>
          <p:cNvSpPr txBox="1"/>
          <p:nvPr/>
        </p:nvSpPr>
        <p:spPr>
          <a:xfrm>
            <a:off x="4858323" y="3062760"/>
            <a:ext cx="1287532"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Story map</a:t>
            </a:r>
          </a:p>
        </p:txBody>
      </p:sp>
    </p:spTree>
    <p:extLst>
      <p:ext uri="{BB962C8B-B14F-4D97-AF65-F5344CB8AC3E}">
        <p14:creationId xmlns:p14="http://schemas.microsoft.com/office/powerpoint/2010/main" val="21118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447C39E-F2BA-BA8E-9E67-1A6970537EF0}"/>
              </a:ext>
            </a:extLst>
          </p:cNvPr>
          <p:cNvPicPr>
            <a:picLocks noChangeAspect="1"/>
          </p:cNvPicPr>
          <p:nvPr/>
        </p:nvPicPr>
        <p:blipFill>
          <a:blip r:embed="rId3"/>
          <a:stretch>
            <a:fillRect/>
          </a:stretch>
        </p:blipFill>
        <p:spPr>
          <a:xfrm>
            <a:off x="4411979" y="1398814"/>
            <a:ext cx="4732021" cy="3154680"/>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descr="A picture containing tree, outdoor, sky, grass&#10;&#10;Description automatically generated">
            <a:extLst>
              <a:ext uri="{FF2B5EF4-FFF2-40B4-BE49-F238E27FC236}">
                <a16:creationId xmlns:a16="http://schemas.microsoft.com/office/drawing/2014/main" id="{48F57208-17FC-7AB7-6000-658739BAC3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36" y="1210281"/>
            <a:ext cx="5172878" cy="3448585"/>
          </a:xfrm>
          <a:prstGeom prst="rect">
            <a:avLst/>
          </a:prstGeom>
        </p:spPr>
      </p:pic>
      <p:pic>
        <p:nvPicPr>
          <p:cNvPr id="14" name="Picture 13">
            <a:extLst>
              <a:ext uri="{FF2B5EF4-FFF2-40B4-BE49-F238E27FC236}">
                <a16:creationId xmlns:a16="http://schemas.microsoft.com/office/drawing/2014/main" id="{BF82CD93-60D7-F1BD-6DB3-972BFEF4E7BC}"/>
              </a:ext>
            </a:extLst>
          </p:cNvPr>
          <p:cNvPicPr>
            <a:picLocks noChangeAspect="1"/>
          </p:cNvPicPr>
          <p:nvPr/>
        </p:nvPicPr>
        <p:blipFill>
          <a:blip r:embed="rId6"/>
          <a:stretch>
            <a:fillRect/>
          </a:stretch>
        </p:blipFill>
        <p:spPr>
          <a:xfrm>
            <a:off x="2215692" y="4038600"/>
            <a:ext cx="4712616" cy="3139712"/>
          </a:xfrm>
          <a:prstGeom prst="rect">
            <a:avLst/>
          </a:prstGeom>
        </p:spPr>
      </p:pic>
      <p:sp>
        <p:nvSpPr>
          <p:cNvPr id="15" name="TextBox 14">
            <a:extLst>
              <a:ext uri="{FF2B5EF4-FFF2-40B4-BE49-F238E27FC236}">
                <a16:creationId xmlns:a16="http://schemas.microsoft.com/office/drawing/2014/main" id="{9DA1B6FA-F29C-F78F-D8B2-BB4686C5A2CC}"/>
              </a:ext>
            </a:extLst>
          </p:cNvPr>
          <p:cNvSpPr txBox="1"/>
          <p:nvPr/>
        </p:nvSpPr>
        <p:spPr>
          <a:xfrm>
            <a:off x="160636" y="3950980"/>
            <a:ext cx="1807867"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Tidal creek</a:t>
            </a:r>
          </a:p>
          <a:p>
            <a:pPr algn="ctr"/>
            <a:r>
              <a:rPr lang="en-US" dirty="0">
                <a:solidFill>
                  <a:schemeClr val="bg1"/>
                </a:solidFill>
                <a:latin typeface="Tertre Med" panose="02040906030600000004" pitchFamily="18" charset="0"/>
              </a:rPr>
              <a:t>St. Marks NWR</a:t>
            </a:r>
          </a:p>
        </p:txBody>
      </p:sp>
      <p:sp>
        <p:nvSpPr>
          <p:cNvPr id="18" name="TextBox 17">
            <a:extLst>
              <a:ext uri="{FF2B5EF4-FFF2-40B4-BE49-F238E27FC236}">
                <a16:creationId xmlns:a16="http://schemas.microsoft.com/office/drawing/2014/main" id="{53FE3642-0AF0-EF54-AA53-AF6280F79079}"/>
              </a:ext>
            </a:extLst>
          </p:cNvPr>
          <p:cNvSpPr txBox="1"/>
          <p:nvPr/>
        </p:nvSpPr>
        <p:spPr>
          <a:xfrm>
            <a:off x="6986742" y="1398814"/>
            <a:ext cx="2209644"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Roseate spoonbills</a:t>
            </a:r>
          </a:p>
          <a:p>
            <a:pPr algn="ctr"/>
            <a:r>
              <a:rPr lang="en-US" dirty="0">
                <a:solidFill>
                  <a:schemeClr val="bg1"/>
                </a:solidFill>
                <a:latin typeface="Tertre Med" panose="02040906030600000004" pitchFamily="18" charset="0"/>
              </a:rPr>
              <a:t>St. Marks NWR</a:t>
            </a:r>
          </a:p>
        </p:txBody>
      </p:sp>
      <p:sp>
        <p:nvSpPr>
          <p:cNvPr id="19" name="TextBox 18">
            <a:extLst>
              <a:ext uri="{FF2B5EF4-FFF2-40B4-BE49-F238E27FC236}">
                <a16:creationId xmlns:a16="http://schemas.microsoft.com/office/drawing/2014/main" id="{A2F69CA0-1877-C5E4-4361-E977017CF5A9}"/>
              </a:ext>
            </a:extLst>
          </p:cNvPr>
          <p:cNvSpPr txBox="1"/>
          <p:nvPr/>
        </p:nvSpPr>
        <p:spPr>
          <a:xfrm>
            <a:off x="2514600" y="6778202"/>
            <a:ext cx="1692451"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Tricolor heron</a:t>
            </a:r>
          </a:p>
        </p:txBody>
      </p:sp>
    </p:spTree>
    <p:extLst>
      <p:ext uri="{BB962C8B-B14F-4D97-AF65-F5344CB8AC3E}">
        <p14:creationId xmlns:p14="http://schemas.microsoft.com/office/powerpoint/2010/main" val="26292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descr="Map&#10;&#10;Description automatically generated">
            <a:extLst>
              <a:ext uri="{FF2B5EF4-FFF2-40B4-BE49-F238E27FC236}">
                <a16:creationId xmlns:a16="http://schemas.microsoft.com/office/drawing/2014/main" id="{17AAFC91-EF51-79CA-263D-497F155303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238250"/>
            <a:ext cx="5278582" cy="4838700"/>
          </a:xfrm>
          <a:prstGeom prst="rect">
            <a:avLst/>
          </a:prstGeom>
        </p:spPr>
      </p:pic>
      <p:pic>
        <p:nvPicPr>
          <p:cNvPr id="7" name="Picture 6" descr="A group of people in a raft&#10;&#10;Description automatically generated with low confidence">
            <a:extLst>
              <a:ext uri="{FF2B5EF4-FFF2-40B4-BE49-F238E27FC236}">
                <a16:creationId xmlns:a16="http://schemas.microsoft.com/office/drawing/2014/main" id="{7EC7EB2A-149C-6DA7-5D00-6ECE85F359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00600" y="3285585"/>
            <a:ext cx="4191000" cy="2791365"/>
          </a:xfrm>
          <a:prstGeom prst="rect">
            <a:avLst/>
          </a:prstGeom>
        </p:spPr>
      </p:pic>
      <p:sp>
        <p:nvSpPr>
          <p:cNvPr id="8" name="TextBox 7">
            <a:extLst>
              <a:ext uri="{FF2B5EF4-FFF2-40B4-BE49-F238E27FC236}">
                <a16:creationId xmlns:a16="http://schemas.microsoft.com/office/drawing/2014/main" id="{0BD3FB7A-365E-CDD7-EE22-79EF4C49E75A}"/>
              </a:ext>
            </a:extLst>
          </p:cNvPr>
          <p:cNvSpPr txBox="1"/>
          <p:nvPr/>
        </p:nvSpPr>
        <p:spPr>
          <a:xfrm>
            <a:off x="4764157" y="5369064"/>
            <a:ext cx="1742144"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Army Rangers</a:t>
            </a:r>
          </a:p>
          <a:p>
            <a:pPr algn="ctr"/>
            <a:r>
              <a:rPr lang="en-US" dirty="0">
                <a:solidFill>
                  <a:schemeClr val="bg1"/>
                </a:solidFill>
                <a:latin typeface="Tertre Med" panose="02040906030600000004" pitchFamily="18" charset="0"/>
              </a:rPr>
              <a:t>Eglin AFB</a:t>
            </a:r>
          </a:p>
        </p:txBody>
      </p:sp>
    </p:spTree>
    <p:extLst>
      <p:ext uri="{BB962C8B-B14F-4D97-AF65-F5344CB8AC3E}">
        <p14:creationId xmlns:p14="http://schemas.microsoft.com/office/powerpoint/2010/main" val="321735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ird standing in water&#10;&#10;Description automatically generated with medium confidence">
            <a:extLst>
              <a:ext uri="{FF2B5EF4-FFF2-40B4-BE49-F238E27FC236}">
                <a16:creationId xmlns:a16="http://schemas.microsoft.com/office/drawing/2014/main" id="{9D32831F-3036-1DA3-7C97-127C22735D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1754" y="3010679"/>
            <a:ext cx="4802246" cy="3201497"/>
          </a:xfrm>
          <a:prstGeom prst="rect">
            <a:avLst/>
          </a:prstGeom>
        </p:spPr>
      </p:pic>
      <p:pic>
        <p:nvPicPr>
          <p:cNvPr id="10" name="Picture 9" descr="A field of grass with trees in the background&#10;&#10;Description automatically generated with low confidence">
            <a:extLst>
              <a:ext uri="{FF2B5EF4-FFF2-40B4-BE49-F238E27FC236}">
                <a16:creationId xmlns:a16="http://schemas.microsoft.com/office/drawing/2014/main" id="{806F0CD3-6CAE-9247-B831-9A9D702CE1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295400"/>
            <a:ext cx="5791200" cy="3860800"/>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11" name="Picture 10">
            <a:extLst>
              <a:ext uri="{FF2B5EF4-FFF2-40B4-BE49-F238E27FC236}">
                <a16:creationId xmlns:a16="http://schemas.microsoft.com/office/drawing/2014/main" id="{0A22E947-4E8B-FE7A-2A2F-4ADD37E8DFDD}"/>
              </a:ext>
            </a:extLst>
          </p:cNvPr>
          <p:cNvPicPr>
            <a:picLocks noChangeAspect="1"/>
          </p:cNvPicPr>
          <p:nvPr/>
        </p:nvPicPr>
        <p:blipFill>
          <a:blip r:embed="rId6"/>
          <a:stretch>
            <a:fillRect/>
          </a:stretch>
        </p:blipFill>
        <p:spPr>
          <a:xfrm>
            <a:off x="288235" y="4114800"/>
            <a:ext cx="4225456" cy="2819917"/>
          </a:xfrm>
          <a:prstGeom prst="rect">
            <a:avLst/>
          </a:prstGeom>
        </p:spPr>
      </p:pic>
      <p:sp>
        <p:nvSpPr>
          <p:cNvPr id="12" name="TextBox 11">
            <a:extLst>
              <a:ext uri="{FF2B5EF4-FFF2-40B4-BE49-F238E27FC236}">
                <a16:creationId xmlns:a16="http://schemas.microsoft.com/office/drawing/2014/main" id="{4F8A26CE-FFAF-E47D-0B82-127AD29031B0}"/>
              </a:ext>
            </a:extLst>
          </p:cNvPr>
          <p:cNvSpPr txBox="1"/>
          <p:nvPr/>
        </p:nvSpPr>
        <p:spPr>
          <a:xfrm>
            <a:off x="4515212" y="4760853"/>
            <a:ext cx="1807867"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Saltmarsh</a:t>
            </a:r>
          </a:p>
          <a:p>
            <a:pPr algn="ctr"/>
            <a:r>
              <a:rPr lang="en-US" dirty="0">
                <a:solidFill>
                  <a:schemeClr val="bg1"/>
                </a:solidFill>
                <a:latin typeface="Tertre Med" panose="02040906030600000004" pitchFamily="18" charset="0"/>
              </a:rPr>
              <a:t>St. Marks NWR</a:t>
            </a:r>
          </a:p>
        </p:txBody>
      </p:sp>
      <p:sp>
        <p:nvSpPr>
          <p:cNvPr id="13" name="TextBox 12">
            <a:extLst>
              <a:ext uri="{FF2B5EF4-FFF2-40B4-BE49-F238E27FC236}">
                <a16:creationId xmlns:a16="http://schemas.microsoft.com/office/drawing/2014/main" id="{928E5342-C453-AA26-8C4C-68946A191248}"/>
              </a:ext>
            </a:extLst>
          </p:cNvPr>
          <p:cNvSpPr txBox="1"/>
          <p:nvPr/>
        </p:nvSpPr>
        <p:spPr>
          <a:xfrm>
            <a:off x="229926" y="6279371"/>
            <a:ext cx="1958934"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Great blue heron</a:t>
            </a:r>
          </a:p>
          <a:p>
            <a:pPr algn="ctr"/>
            <a:r>
              <a:rPr lang="en-US" dirty="0">
                <a:solidFill>
                  <a:schemeClr val="bg1"/>
                </a:solidFill>
                <a:latin typeface="Tertre Med" panose="02040906030600000004" pitchFamily="18" charset="0"/>
              </a:rPr>
              <a:t>St. Marks NWR</a:t>
            </a:r>
          </a:p>
        </p:txBody>
      </p:sp>
      <p:sp>
        <p:nvSpPr>
          <p:cNvPr id="14" name="TextBox 13">
            <a:extLst>
              <a:ext uri="{FF2B5EF4-FFF2-40B4-BE49-F238E27FC236}">
                <a16:creationId xmlns:a16="http://schemas.microsoft.com/office/drawing/2014/main" id="{D8642E1D-93A9-6DA3-D535-7E639A31713D}"/>
              </a:ext>
            </a:extLst>
          </p:cNvPr>
          <p:cNvSpPr txBox="1"/>
          <p:nvPr/>
        </p:nvSpPr>
        <p:spPr>
          <a:xfrm>
            <a:off x="6323079" y="5812066"/>
            <a:ext cx="2747226"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Juvenile little blue heron</a:t>
            </a:r>
          </a:p>
        </p:txBody>
      </p:sp>
    </p:spTree>
    <p:extLst>
      <p:ext uri="{BB962C8B-B14F-4D97-AF65-F5344CB8AC3E}">
        <p14:creationId xmlns:p14="http://schemas.microsoft.com/office/powerpoint/2010/main" val="293869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10" name="Picture 9">
            <a:extLst>
              <a:ext uri="{FF2B5EF4-FFF2-40B4-BE49-F238E27FC236}">
                <a16:creationId xmlns:a16="http://schemas.microsoft.com/office/drawing/2014/main" id="{A280198D-F7AC-AEA2-9C84-B608B1E423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849" y="1547789"/>
            <a:ext cx="3910361" cy="2932771"/>
          </a:xfrm>
          <a:prstGeom prst="rect">
            <a:avLst/>
          </a:prstGeom>
        </p:spPr>
      </p:pic>
      <p:pic>
        <p:nvPicPr>
          <p:cNvPr id="4" name="Picture 3" descr="A picture containing outdoor, sky, ground, nature&#10;&#10;Description automatically generated">
            <a:extLst>
              <a:ext uri="{FF2B5EF4-FFF2-40B4-BE49-F238E27FC236}">
                <a16:creationId xmlns:a16="http://schemas.microsoft.com/office/drawing/2014/main" id="{D83E5E50-701F-505C-C435-FE5C1E368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4669" y="1752600"/>
            <a:ext cx="5443214" cy="3628809"/>
          </a:xfrm>
          <a:prstGeom prst="rect">
            <a:avLst/>
          </a:prstGeom>
        </p:spPr>
      </p:pic>
      <p:pic>
        <p:nvPicPr>
          <p:cNvPr id="11" name="Picture 10">
            <a:extLst>
              <a:ext uri="{FF2B5EF4-FFF2-40B4-BE49-F238E27FC236}">
                <a16:creationId xmlns:a16="http://schemas.microsoft.com/office/drawing/2014/main" id="{A0FB7BD4-FB90-1E7D-A07C-E13000D04CEA}"/>
              </a:ext>
            </a:extLst>
          </p:cNvPr>
          <p:cNvPicPr>
            <a:picLocks noChangeAspect="1"/>
          </p:cNvPicPr>
          <p:nvPr/>
        </p:nvPicPr>
        <p:blipFill>
          <a:blip r:embed="rId6"/>
          <a:stretch>
            <a:fillRect/>
          </a:stretch>
        </p:blipFill>
        <p:spPr>
          <a:xfrm>
            <a:off x="156117" y="4480560"/>
            <a:ext cx="4020555" cy="2681828"/>
          </a:xfrm>
          <a:prstGeom prst="rect">
            <a:avLst/>
          </a:prstGeom>
        </p:spPr>
      </p:pic>
      <p:pic>
        <p:nvPicPr>
          <p:cNvPr id="13" name="Picture 12" descr="A turtle swimming in water&#10;&#10;Description automatically generated">
            <a:extLst>
              <a:ext uri="{FF2B5EF4-FFF2-40B4-BE49-F238E27FC236}">
                <a16:creationId xmlns:a16="http://schemas.microsoft.com/office/drawing/2014/main" id="{9A5AC67C-DFA0-2FA0-96B4-8710B70E2A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77443" y="4685371"/>
            <a:ext cx="3267083" cy="2176694"/>
          </a:xfrm>
          <a:prstGeom prst="rect">
            <a:avLst/>
          </a:prstGeom>
        </p:spPr>
      </p:pic>
      <p:sp>
        <p:nvSpPr>
          <p:cNvPr id="14" name="TextBox 13">
            <a:extLst>
              <a:ext uri="{FF2B5EF4-FFF2-40B4-BE49-F238E27FC236}">
                <a16:creationId xmlns:a16="http://schemas.microsoft.com/office/drawing/2014/main" id="{E699C2EF-9D92-8E6E-82C6-B1E71F56AAB1}"/>
              </a:ext>
            </a:extLst>
          </p:cNvPr>
          <p:cNvSpPr txBox="1"/>
          <p:nvPr/>
        </p:nvSpPr>
        <p:spPr>
          <a:xfrm>
            <a:off x="24583" y="4117755"/>
            <a:ext cx="2957413" cy="400110"/>
          </a:xfrm>
          <a:prstGeom prst="rect">
            <a:avLst/>
          </a:prstGeom>
          <a:noFill/>
        </p:spPr>
        <p:txBody>
          <a:bodyPr wrap="none" rtlCol="0">
            <a:spAutoFit/>
          </a:bodyPr>
          <a:lstStyle/>
          <a:p>
            <a:pPr algn="ctr"/>
            <a:r>
              <a:rPr lang="en-US" dirty="0">
                <a:solidFill>
                  <a:srgbClr val="0B578C"/>
                </a:solidFill>
                <a:latin typeface="Tertre Med" panose="02040906030600000004" pitchFamily="18" charset="0"/>
              </a:rPr>
              <a:t>Perdido Key beach mouse</a:t>
            </a:r>
          </a:p>
        </p:txBody>
      </p:sp>
      <p:sp>
        <p:nvSpPr>
          <p:cNvPr id="16" name="TextBox 15">
            <a:extLst>
              <a:ext uri="{FF2B5EF4-FFF2-40B4-BE49-F238E27FC236}">
                <a16:creationId xmlns:a16="http://schemas.microsoft.com/office/drawing/2014/main" id="{125A8405-4325-FDB4-92C8-DE91C62DA8FB}"/>
              </a:ext>
            </a:extLst>
          </p:cNvPr>
          <p:cNvSpPr txBox="1"/>
          <p:nvPr/>
        </p:nvSpPr>
        <p:spPr>
          <a:xfrm>
            <a:off x="3504627" y="1744260"/>
            <a:ext cx="1634165"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Coastal dunes</a:t>
            </a:r>
          </a:p>
          <a:p>
            <a:pPr algn="ctr"/>
            <a:r>
              <a:rPr lang="en-US" dirty="0">
                <a:solidFill>
                  <a:schemeClr val="bg1"/>
                </a:solidFill>
                <a:latin typeface="Tertre Med" panose="02040906030600000004" pitchFamily="18" charset="0"/>
              </a:rPr>
              <a:t>Perdido Key</a:t>
            </a:r>
          </a:p>
        </p:txBody>
      </p:sp>
      <p:sp>
        <p:nvSpPr>
          <p:cNvPr id="18" name="TextBox 17">
            <a:extLst>
              <a:ext uri="{FF2B5EF4-FFF2-40B4-BE49-F238E27FC236}">
                <a16:creationId xmlns:a16="http://schemas.microsoft.com/office/drawing/2014/main" id="{5DCA978F-F036-662F-179B-6BD063EADA70}"/>
              </a:ext>
            </a:extLst>
          </p:cNvPr>
          <p:cNvSpPr txBox="1"/>
          <p:nvPr/>
        </p:nvSpPr>
        <p:spPr>
          <a:xfrm>
            <a:off x="4566558" y="6461955"/>
            <a:ext cx="2459584"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Loggerhead sea turtle</a:t>
            </a:r>
          </a:p>
        </p:txBody>
      </p:sp>
      <p:sp>
        <p:nvSpPr>
          <p:cNvPr id="19" name="TextBox 18">
            <a:extLst>
              <a:ext uri="{FF2B5EF4-FFF2-40B4-BE49-F238E27FC236}">
                <a16:creationId xmlns:a16="http://schemas.microsoft.com/office/drawing/2014/main" id="{8CCCA15A-35A7-5B0C-F68B-B26F11248DF1}"/>
              </a:ext>
            </a:extLst>
          </p:cNvPr>
          <p:cNvSpPr txBox="1"/>
          <p:nvPr/>
        </p:nvSpPr>
        <p:spPr>
          <a:xfrm>
            <a:off x="127979" y="6796160"/>
            <a:ext cx="1893147"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Black skimmers</a:t>
            </a:r>
          </a:p>
        </p:txBody>
      </p:sp>
    </p:spTree>
    <p:extLst>
      <p:ext uri="{BB962C8B-B14F-4D97-AF65-F5344CB8AC3E}">
        <p14:creationId xmlns:p14="http://schemas.microsoft.com/office/powerpoint/2010/main" val="265484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aquatic bird, heron&#10;&#10;Description automatically generated">
            <a:extLst>
              <a:ext uri="{FF2B5EF4-FFF2-40B4-BE49-F238E27FC236}">
                <a16:creationId xmlns:a16="http://schemas.microsoft.com/office/drawing/2014/main" id="{D1BC40E1-13A2-3BA2-A53F-BC68022B31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449" y="3810000"/>
            <a:ext cx="3255612" cy="3255612"/>
          </a:xfrm>
          <a:prstGeom prst="rect">
            <a:avLst/>
          </a:prstGeom>
        </p:spPr>
      </p:pic>
      <p:pic>
        <p:nvPicPr>
          <p:cNvPr id="11" name="Picture 10">
            <a:extLst>
              <a:ext uri="{FF2B5EF4-FFF2-40B4-BE49-F238E27FC236}">
                <a16:creationId xmlns:a16="http://schemas.microsoft.com/office/drawing/2014/main" id="{8BB5F694-9EEB-7E30-CDD0-A7148D5F8AF3}"/>
              </a:ext>
            </a:extLst>
          </p:cNvPr>
          <p:cNvPicPr>
            <a:picLocks noChangeAspect="1"/>
          </p:cNvPicPr>
          <p:nvPr/>
        </p:nvPicPr>
        <p:blipFill>
          <a:blip r:embed="rId4"/>
          <a:stretch>
            <a:fillRect/>
          </a:stretch>
        </p:blipFill>
        <p:spPr>
          <a:xfrm>
            <a:off x="2131706" y="1371600"/>
            <a:ext cx="4880587" cy="3255612"/>
          </a:xfrm>
          <a:prstGeom prst="rect">
            <a:avLst/>
          </a:prstGeom>
        </p:spPr>
      </p:pic>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descr="A picture containing aquatic bird, gallinule, green, bird&#10;&#10;Description automatically generated">
            <a:extLst>
              <a:ext uri="{FF2B5EF4-FFF2-40B4-BE49-F238E27FC236}">
                <a16:creationId xmlns:a16="http://schemas.microsoft.com/office/drawing/2014/main" id="{FED8ECF9-44CB-1075-BC16-EE725C7860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3210" y="3734888"/>
            <a:ext cx="3863340" cy="2575560"/>
          </a:xfrm>
          <a:prstGeom prst="rect">
            <a:avLst/>
          </a:prstGeom>
        </p:spPr>
      </p:pic>
      <p:sp>
        <p:nvSpPr>
          <p:cNvPr id="12" name="TextBox 11">
            <a:extLst>
              <a:ext uri="{FF2B5EF4-FFF2-40B4-BE49-F238E27FC236}">
                <a16:creationId xmlns:a16="http://schemas.microsoft.com/office/drawing/2014/main" id="{BC8D92CA-2D33-8C61-3578-C64FA7FDF397}"/>
              </a:ext>
            </a:extLst>
          </p:cNvPr>
          <p:cNvSpPr txBox="1"/>
          <p:nvPr/>
        </p:nvSpPr>
        <p:spPr>
          <a:xfrm>
            <a:off x="2102788" y="3942517"/>
            <a:ext cx="1807867"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Tidal flats</a:t>
            </a:r>
          </a:p>
          <a:p>
            <a:pPr algn="ctr"/>
            <a:r>
              <a:rPr lang="en-US" dirty="0">
                <a:solidFill>
                  <a:schemeClr val="bg1"/>
                </a:solidFill>
                <a:latin typeface="Tertre Med" panose="02040906030600000004" pitchFamily="18" charset="0"/>
              </a:rPr>
              <a:t>St. Marks NWR</a:t>
            </a:r>
          </a:p>
        </p:txBody>
      </p:sp>
      <p:sp>
        <p:nvSpPr>
          <p:cNvPr id="13" name="TextBox 12">
            <a:extLst>
              <a:ext uri="{FF2B5EF4-FFF2-40B4-BE49-F238E27FC236}">
                <a16:creationId xmlns:a16="http://schemas.microsoft.com/office/drawing/2014/main" id="{76B8FCB6-AAE0-62D2-80D4-0A935D44EE33}"/>
              </a:ext>
            </a:extLst>
          </p:cNvPr>
          <p:cNvSpPr txBox="1"/>
          <p:nvPr/>
        </p:nvSpPr>
        <p:spPr>
          <a:xfrm>
            <a:off x="5073210" y="5910338"/>
            <a:ext cx="1880323"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Purple gallinule</a:t>
            </a:r>
          </a:p>
        </p:txBody>
      </p:sp>
      <p:sp>
        <p:nvSpPr>
          <p:cNvPr id="14" name="TextBox 13">
            <a:extLst>
              <a:ext uri="{FF2B5EF4-FFF2-40B4-BE49-F238E27FC236}">
                <a16:creationId xmlns:a16="http://schemas.microsoft.com/office/drawing/2014/main" id="{1DFBE220-4BB3-DCC3-35C5-F3BED4F2FF5C}"/>
              </a:ext>
            </a:extLst>
          </p:cNvPr>
          <p:cNvSpPr txBox="1"/>
          <p:nvPr/>
        </p:nvSpPr>
        <p:spPr>
          <a:xfrm>
            <a:off x="207449" y="6654039"/>
            <a:ext cx="2021258"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Great white egret</a:t>
            </a:r>
          </a:p>
        </p:txBody>
      </p:sp>
    </p:spTree>
    <p:extLst>
      <p:ext uri="{BB962C8B-B14F-4D97-AF65-F5344CB8AC3E}">
        <p14:creationId xmlns:p14="http://schemas.microsoft.com/office/powerpoint/2010/main" val="55419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descr="A picture containing text, tree, sign, outdoor&#10;&#10;Description automatically generated">
            <a:extLst>
              <a:ext uri="{FF2B5EF4-FFF2-40B4-BE49-F238E27FC236}">
                <a16:creationId xmlns:a16="http://schemas.microsoft.com/office/drawing/2014/main" id="{7BAF7F6B-52D0-5D56-DAD5-BE09DDDE6B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886"/>
            <a:ext cx="9144000" cy="6161314"/>
          </a:xfrm>
          <a:prstGeom prst="rect">
            <a:avLst/>
          </a:prstGeom>
        </p:spPr>
      </p:pic>
      <p:sp>
        <p:nvSpPr>
          <p:cNvPr id="5" name="TextBox 4">
            <a:extLst>
              <a:ext uri="{FF2B5EF4-FFF2-40B4-BE49-F238E27FC236}">
                <a16:creationId xmlns:a16="http://schemas.microsoft.com/office/drawing/2014/main" id="{01249CA4-9BD6-83D5-4CDE-8234346CD9EA}"/>
              </a:ext>
            </a:extLst>
          </p:cNvPr>
          <p:cNvSpPr txBox="1"/>
          <p:nvPr/>
        </p:nvSpPr>
        <p:spPr>
          <a:xfrm>
            <a:off x="31260" y="5181600"/>
            <a:ext cx="1609735"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Longleaf pine</a:t>
            </a:r>
          </a:p>
          <a:p>
            <a:pPr algn="ctr"/>
            <a:r>
              <a:rPr lang="en-US" dirty="0">
                <a:solidFill>
                  <a:schemeClr val="bg1"/>
                </a:solidFill>
                <a:latin typeface="Tertre Med" panose="02040906030600000004" pitchFamily="18" charset="0"/>
              </a:rPr>
              <a:t>Tall Timbers</a:t>
            </a:r>
          </a:p>
        </p:txBody>
      </p:sp>
    </p:spTree>
    <p:extLst>
      <p:ext uri="{BB962C8B-B14F-4D97-AF65-F5344CB8AC3E}">
        <p14:creationId xmlns:p14="http://schemas.microsoft.com/office/powerpoint/2010/main" val="60125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descr="Map&#10;&#10;Description automatically generated">
            <a:extLst>
              <a:ext uri="{FF2B5EF4-FFF2-40B4-BE49-F238E27FC236}">
                <a16:creationId xmlns:a16="http://schemas.microsoft.com/office/drawing/2014/main" id="{08A37BA4-17F7-4531-F39F-B9C5111C9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5672" y="0"/>
            <a:ext cx="5652655" cy="7315200"/>
          </a:xfrm>
          <a:prstGeom prst="rect">
            <a:avLst/>
          </a:prstGeom>
        </p:spPr>
      </p:pic>
    </p:spTree>
    <p:extLst>
      <p:ext uri="{BB962C8B-B14F-4D97-AF65-F5344CB8AC3E}">
        <p14:creationId xmlns:p14="http://schemas.microsoft.com/office/powerpoint/2010/main" val="240878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11" name="Picture 10">
            <a:extLst>
              <a:ext uri="{FF2B5EF4-FFF2-40B4-BE49-F238E27FC236}">
                <a16:creationId xmlns:a16="http://schemas.microsoft.com/office/drawing/2014/main" id="{09AAE965-0431-D01F-FA1F-07FB3C9CC6D3}"/>
              </a:ext>
            </a:extLst>
          </p:cNvPr>
          <p:cNvPicPr>
            <a:picLocks noChangeAspect="1"/>
          </p:cNvPicPr>
          <p:nvPr/>
        </p:nvPicPr>
        <p:blipFill>
          <a:blip r:embed="rId4"/>
          <a:stretch>
            <a:fillRect/>
          </a:stretch>
        </p:blipFill>
        <p:spPr>
          <a:xfrm>
            <a:off x="2477842" y="1537595"/>
            <a:ext cx="4188315" cy="2792210"/>
          </a:xfrm>
          <a:prstGeom prst="rect">
            <a:avLst/>
          </a:prstGeom>
        </p:spPr>
      </p:pic>
      <p:sp>
        <p:nvSpPr>
          <p:cNvPr id="13" name="TextBox 12">
            <a:extLst>
              <a:ext uri="{FF2B5EF4-FFF2-40B4-BE49-F238E27FC236}">
                <a16:creationId xmlns:a16="http://schemas.microsoft.com/office/drawing/2014/main" id="{25DF72D4-0A07-17DF-D549-4E00DC922602}"/>
              </a:ext>
            </a:extLst>
          </p:cNvPr>
          <p:cNvSpPr txBox="1"/>
          <p:nvPr/>
        </p:nvSpPr>
        <p:spPr>
          <a:xfrm>
            <a:off x="0" y="4495800"/>
            <a:ext cx="91440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578C"/>
                </a:solidFill>
                <a:effectLst/>
                <a:uLnTx/>
                <a:uFillTx/>
                <a:latin typeface="Tertre Med" panose="02040906030600000004" pitchFamily="18" charset="0"/>
                <a:cs typeface="Arial" pitchFamily="34" charset="0"/>
              </a:rPr>
              <a:t>For More Information Visit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578C"/>
                </a:solidFill>
                <a:effectLst/>
                <a:uLnTx/>
                <a:uFillTx/>
                <a:latin typeface="Tertre Med" panose="02040906030600000004" pitchFamily="18" charset="0"/>
                <a:cs typeface="Arial" pitchFamily="34" charset="0"/>
                <a:hlinkClick r:id="rId5"/>
              </a:rPr>
              <a:t>https://sentinellandscapes.org/landscapes/northwest-florida/</a:t>
            </a:r>
            <a:r>
              <a:rPr kumimoji="0" lang="en-US" sz="2400" b="1" i="0" u="none" strike="noStrike" kern="1200" cap="none" spc="0" normalizeH="0" baseline="0" noProof="0" dirty="0">
                <a:ln>
                  <a:noFill/>
                </a:ln>
                <a:solidFill>
                  <a:srgbClr val="0B578C"/>
                </a:solidFill>
                <a:effectLst/>
                <a:uLnTx/>
                <a:uFillTx/>
                <a:latin typeface="Tertre Med" panose="02040906030600000004" pitchFamily="18" charset="0"/>
                <a:cs typeface="Arial" pitchFamily="34" charset="0"/>
              </a:rPr>
              <a:t> 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B578C"/>
                </a:solidFill>
                <a:effectLst/>
                <a:uLnTx/>
                <a:uFillTx/>
                <a:latin typeface="Tertre Med" panose="02040906030600000004" pitchFamily="18" charset="0"/>
                <a:cs typeface="Arial" pitchFamily="34" charset="0"/>
              </a:rPr>
              <a:t>Contact: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B578C"/>
                </a:solidFill>
                <a:latin typeface="Tertre Med" panose="02040906030600000004" pitchFamily="18" charset="0"/>
                <a:cs typeface="Arial" pitchFamily="34" charset="0"/>
              </a:rPr>
              <a:t>Kent Wimmer at </a:t>
            </a:r>
            <a:r>
              <a:rPr lang="en-US" sz="2400" b="1" dirty="0">
                <a:solidFill>
                  <a:srgbClr val="0B578C"/>
                </a:solidFill>
                <a:latin typeface="Tertre Med" panose="02040906030600000004" pitchFamily="18" charset="0"/>
                <a:cs typeface="Arial" pitchFamily="34" charset="0"/>
                <a:hlinkClick r:id="rId6"/>
              </a:rPr>
              <a:t>kwimmer@defenders.org</a:t>
            </a:r>
            <a:r>
              <a:rPr lang="en-US" sz="2400" b="1" dirty="0">
                <a:solidFill>
                  <a:srgbClr val="0B578C"/>
                </a:solidFill>
                <a:latin typeface="Tertre Med" panose="02040906030600000004" pitchFamily="18" charset="0"/>
                <a:cs typeface="Arial" pitchFamily="34" charset="0"/>
              </a:rPr>
              <a:t> or 850-528-5261</a:t>
            </a:r>
            <a:endParaRPr kumimoji="0" lang="en-US" sz="2400" b="1" i="0" u="none" strike="noStrike" kern="1200" cap="none" spc="0" normalizeH="0" baseline="0" noProof="0" dirty="0">
              <a:ln>
                <a:noFill/>
              </a:ln>
              <a:solidFill>
                <a:srgbClr val="0B578C"/>
              </a:solidFill>
              <a:effectLst/>
              <a:uLnTx/>
              <a:uFillTx/>
              <a:latin typeface="Tertre Med" panose="02040906030600000004" pitchFamily="18" charset="0"/>
              <a:cs typeface="Arial" pitchFamily="34" charset="0"/>
            </a:endParaRPr>
          </a:p>
        </p:txBody>
      </p:sp>
      <p:sp>
        <p:nvSpPr>
          <p:cNvPr id="14" name="TextBox 13">
            <a:extLst>
              <a:ext uri="{FF2B5EF4-FFF2-40B4-BE49-F238E27FC236}">
                <a16:creationId xmlns:a16="http://schemas.microsoft.com/office/drawing/2014/main" id="{81EA652A-9D26-358E-E6B0-17B79AA985C2}"/>
              </a:ext>
            </a:extLst>
          </p:cNvPr>
          <p:cNvSpPr txBox="1"/>
          <p:nvPr/>
        </p:nvSpPr>
        <p:spPr>
          <a:xfrm>
            <a:off x="2438107" y="3621919"/>
            <a:ext cx="1569019" cy="707886"/>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Red fox</a:t>
            </a:r>
          </a:p>
          <a:p>
            <a:pPr algn="ctr"/>
            <a:r>
              <a:rPr lang="en-US" dirty="0">
                <a:solidFill>
                  <a:schemeClr val="bg1"/>
                </a:solidFill>
                <a:latin typeface="Tertre Med" panose="02040906030600000004" pitchFamily="18" charset="0"/>
              </a:rPr>
              <a:t>Aucilla WMA</a:t>
            </a:r>
          </a:p>
        </p:txBody>
      </p:sp>
      <p:sp>
        <p:nvSpPr>
          <p:cNvPr id="15" name="TextBox 14">
            <a:extLst>
              <a:ext uri="{FF2B5EF4-FFF2-40B4-BE49-F238E27FC236}">
                <a16:creationId xmlns:a16="http://schemas.microsoft.com/office/drawing/2014/main" id="{23F1D9D2-1350-C70D-713C-4F02E89062AE}"/>
              </a:ext>
            </a:extLst>
          </p:cNvPr>
          <p:cNvSpPr txBox="1"/>
          <p:nvPr/>
        </p:nvSpPr>
        <p:spPr>
          <a:xfrm>
            <a:off x="152400" y="6231455"/>
            <a:ext cx="7696200" cy="1015663"/>
          </a:xfrm>
          <a:prstGeom prst="rect">
            <a:avLst/>
          </a:prstGeom>
          <a:noFill/>
        </p:spPr>
        <p:txBody>
          <a:bodyPr wrap="square" rtlCol="0">
            <a:spAutoFit/>
          </a:bodyPr>
          <a:lstStyle/>
          <a:p>
            <a:pPr algn="ctr"/>
            <a:r>
              <a:rPr lang="en-US" dirty="0">
                <a:solidFill>
                  <a:schemeClr val="bg1"/>
                </a:solidFill>
                <a:latin typeface="Tertre Med" panose="02040906030600000004" pitchFamily="18" charset="0"/>
              </a:rPr>
              <a:t>Photos by Randy Traynor, Justin Grubb of Running Wild Media, George Willson, Kent Wimmer, Steve Hillebrand, Jay Blanton, Pierson Hill, Carlton Ward Jr., DOD, Melody Ray-Culp, Kathryn Brooks, John Maxwell</a:t>
            </a:r>
          </a:p>
        </p:txBody>
      </p:sp>
    </p:spTree>
    <p:extLst>
      <p:ext uri="{BB962C8B-B14F-4D97-AF65-F5344CB8AC3E}">
        <p14:creationId xmlns:p14="http://schemas.microsoft.com/office/powerpoint/2010/main" val="296422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14" name="Picture 13">
            <a:extLst>
              <a:ext uri="{FF2B5EF4-FFF2-40B4-BE49-F238E27FC236}">
                <a16:creationId xmlns:a16="http://schemas.microsoft.com/office/drawing/2014/main" id="{BF82CD93-60D7-F1BD-6DB3-972BFEF4E7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390650" y="1251490"/>
            <a:ext cx="6362700" cy="4812219"/>
          </a:xfrm>
          <a:prstGeom prst="rect">
            <a:avLst/>
          </a:prstGeom>
        </p:spPr>
      </p:pic>
    </p:spTree>
    <p:extLst>
      <p:ext uri="{BB962C8B-B14F-4D97-AF65-F5344CB8AC3E}">
        <p14:creationId xmlns:p14="http://schemas.microsoft.com/office/powerpoint/2010/main" val="259960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1060" y="38651"/>
            <a:ext cx="8484339" cy="1264131"/>
          </a:xfrm>
          <a:prstGeom prst="rect">
            <a:avLst/>
          </a:prstGeom>
        </p:spPr>
      </p:pic>
      <p:pic>
        <p:nvPicPr>
          <p:cNvPr id="11" name="Picture 10">
            <a:extLst>
              <a:ext uri="{FF2B5EF4-FFF2-40B4-BE49-F238E27FC236}">
                <a16:creationId xmlns:a16="http://schemas.microsoft.com/office/drawing/2014/main" id="{150D9CA3-9687-581F-AD16-0622C406D6D3}"/>
              </a:ext>
            </a:extLst>
          </p:cNvPr>
          <p:cNvPicPr>
            <a:picLocks noChangeAspect="1"/>
          </p:cNvPicPr>
          <p:nvPr/>
        </p:nvPicPr>
        <p:blipFill>
          <a:blip r:embed="rId4"/>
          <a:stretch>
            <a:fillRect/>
          </a:stretch>
        </p:blipFill>
        <p:spPr>
          <a:xfrm>
            <a:off x="194692" y="1209844"/>
            <a:ext cx="8754615" cy="4895512"/>
          </a:xfrm>
          <a:prstGeom prst="rect">
            <a:avLst/>
          </a:prstGeom>
        </p:spPr>
      </p:pic>
    </p:spTree>
    <p:extLst>
      <p:ext uri="{BB962C8B-B14F-4D97-AF65-F5344CB8AC3E}">
        <p14:creationId xmlns:p14="http://schemas.microsoft.com/office/powerpoint/2010/main" val="106200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11F969-C228-6DA4-3C1A-A4558625A89A}"/>
              </a:ext>
            </a:extLst>
          </p:cNvPr>
          <p:cNvSpPr txBox="1"/>
          <p:nvPr/>
        </p:nvSpPr>
        <p:spPr>
          <a:xfrm>
            <a:off x="1066800" y="6477000"/>
            <a:ext cx="6629400" cy="46320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2400" dirty="0">
                <a:solidFill>
                  <a:schemeClr val="bg1"/>
                </a:solidFill>
                <a:latin typeface="Tertre Med" panose="02040906030600000004" pitchFamily="18" charset="0"/>
              </a:rPr>
              <a:t>Please visit sentinellandscapes.org to learn more. </a:t>
            </a:r>
          </a:p>
        </p:txBody>
      </p:sp>
      <p:pic>
        <p:nvPicPr>
          <p:cNvPr id="10" name="Picture 9">
            <a:extLst>
              <a:ext uri="{FF2B5EF4-FFF2-40B4-BE49-F238E27FC236}">
                <a16:creationId xmlns:a16="http://schemas.microsoft.com/office/drawing/2014/main" id="{E0E5E6B3-6124-ABF7-3EC8-D8543CC3D262}"/>
              </a:ext>
            </a:extLst>
          </p:cNvPr>
          <p:cNvPicPr>
            <a:picLocks noChangeAspect="1"/>
          </p:cNvPicPr>
          <p:nvPr/>
        </p:nvPicPr>
        <p:blipFill>
          <a:blip r:embed="rId3"/>
          <a:stretch>
            <a:fillRect/>
          </a:stretch>
        </p:blipFill>
        <p:spPr>
          <a:xfrm>
            <a:off x="395878" y="0"/>
            <a:ext cx="8352244" cy="6041660"/>
          </a:xfrm>
          <a:prstGeom prst="rect">
            <a:avLst/>
          </a:prstGeom>
        </p:spPr>
      </p:pic>
    </p:spTree>
    <p:extLst>
      <p:ext uri="{BB962C8B-B14F-4D97-AF65-F5344CB8AC3E}">
        <p14:creationId xmlns:p14="http://schemas.microsoft.com/office/powerpoint/2010/main" val="2211756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5" name="Picture 4">
            <a:extLst>
              <a:ext uri="{FF2B5EF4-FFF2-40B4-BE49-F238E27FC236}">
                <a16:creationId xmlns:a16="http://schemas.microsoft.com/office/drawing/2014/main" id="{26BDF36F-E825-D721-5C58-6973DDA81EC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6200" y="1302783"/>
            <a:ext cx="6248400" cy="4828309"/>
          </a:xfrm>
          <a:prstGeom prst="rect">
            <a:avLst/>
          </a:prstGeom>
        </p:spPr>
      </p:pic>
      <p:pic>
        <p:nvPicPr>
          <p:cNvPr id="6" name="Picture 5">
            <a:extLst>
              <a:ext uri="{FF2B5EF4-FFF2-40B4-BE49-F238E27FC236}">
                <a16:creationId xmlns:a16="http://schemas.microsoft.com/office/drawing/2014/main" id="{34577788-9A00-E615-10DF-89DA9B90BA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045765" y="3438870"/>
            <a:ext cx="4038333" cy="2692222"/>
          </a:xfrm>
          <a:prstGeom prst="rect">
            <a:avLst/>
          </a:prstGeom>
        </p:spPr>
      </p:pic>
      <p:sp>
        <p:nvSpPr>
          <p:cNvPr id="8" name="Content Placeholder 5">
            <a:extLst>
              <a:ext uri="{FF2B5EF4-FFF2-40B4-BE49-F238E27FC236}">
                <a16:creationId xmlns:a16="http://schemas.microsoft.com/office/drawing/2014/main" id="{50DBFA0D-3184-6601-0F62-6A02C5959407}"/>
              </a:ext>
            </a:extLst>
          </p:cNvPr>
          <p:cNvSpPr>
            <a:spLocks noGrp="1"/>
          </p:cNvSpPr>
          <p:nvPr>
            <p:ph idx="1"/>
          </p:nvPr>
        </p:nvSpPr>
        <p:spPr>
          <a:xfrm>
            <a:off x="82826" y="6324600"/>
            <a:ext cx="7641701" cy="8382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chemeClr val="bg1"/>
                </a:solidFill>
                <a:effectLst/>
                <a:uLnTx/>
                <a:uFillTx/>
                <a:latin typeface="Tertre Med" panose="02040906030600000004" pitchFamily="18" charset="0"/>
              </a:rPr>
              <a:t>Please visit the Northwest Florida Sentinel Landscape page at sentinellandscapes.org to learn more.</a:t>
            </a:r>
            <a:endParaRPr lang="en-US" sz="2400" dirty="0">
              <a:latin typeface="Tertre Med" panose="02040906030600000004" pitchFamily="18" charset="0"/>
            </a:endParaRPr>
          </a:p>
        </p:txBody>
      </p:sp>
      <p:sp>
        <p:nvSpPr>
          <p:cNvPr id="3" name="TextBox 2">
            <a:extLst>
              <a:ext uri="{FF2B5EF4-FFF2-40B4-BE49-F238E27FC236}">
                <a16:creationId xmlns:a16="http://schemas.microsoft.com/office/drawing/2014/main" id="{132BB3BC-A3B5-0C67-208C-3B42A6ACF342}"/>
              </a:ext>
            </a:extLst>
          </p:cNvPr>
          <p:cNvSpPr txBox="1"/>
          <p:nvPr/>
        </p:nvSpPr>
        <p:spPr>
          <a:xfrm>
            <a:off x="7305149" y="5743544"/>
            <a:ext cx="1807867"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St. Marks NWR</a:t>
            </a:r>
          </a:p>
        </p:txBody>
      </p:sp>
    </p:spTree>
    <p:extLst>
      <p:ext uri="{BB962C8B-B14F-4D97-AF65-F5344CB8AC3E}">
        <p14:creationId xmlns:p14="http://schemas.microsoft.com/office/powerpoint/2010/main" val="2770583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3" name="Content Placeholder 3">
            <a:extLst>
              <a:ext uri="{FF2B5EF4-FFF2-40B4-BE49-F238E27FC236}">
                <a16:creationId xmlns:a16="http://schemas.microsoft.com/office/drawing/2014/main" id="{C4392353-6553-A342-6D5E-45D0C5BE7609}"/>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p:blipFill>
        <p:spPr>
          <a:xfrm>
            <a:off x="152400" y="1281906"/>
            <a:ext cx="6320653" cy="4751388"/>
          </a:xfrm>
        </p:spPr>
      </p:pic>
      <p:pic>
        <p:nvPicPr>
          <p:cNvPr id="4" name="Picture 3">
            <a:extLst>
              <a:ext uri="{FF2B5EF4-FFF2-40B4-BE49-F238E27FC236}">
                <a16:creationId xmlns:a16="http://schemas.microsoft.com/office/drawing/2014/main" id="{C1F5C39E-545C-29C1-7F27-ACB82FFB899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733800" y="4495800"/>
            <a:ext cx="4120823" cy="2746824"/>
          </a:xfrm>
          <a:prstGeom prst="rect">
            <a:avLst/>
          </a:prstGeom>
        </p:spPr>
      </p:pic>
      <p:sp>
        <p:nvSpPr>
          <p:cNvPr id="6" name="TextBox 5">
            <a:extLst>
              <a:ext uri="{FF2B5EF4-FFF2-40B4-BE49-F238E27FC236}">
                <a16:creationId xmlns:a16="http://schemas.microsoft.com/office/drawing/2014/main" id="{37F2D48B-16FD-12D4-ACAB-F11CA0AB7A0C}"/>
              </a:ext>
            </a:extLst>
          </p:cNvPr>
          <p:cNvSpPr txBox="1"/>
          <p:nvPr/>
        </p:nvSpPr>
        <p:spPr>
          <a:xfrm>
            <a:off x="3700768" y="6600688"/>
            <a:ext cx="1742465" cy="707886"/>
          </a:xfrm>
          <a:prstGeom prst="rect">
            <a:avLst/>
          </a:prstGeom>
          <a:noFill/>
        </p:spPr>
        <p:txBody>
          <a:bodyPr wrap="none" rtlCol="0">
            <a:spAutoFit/>
          </a:bodyPr>
          <a:lstStyle/>
          <a:p>
            <a:pPr algn="ctr"/>
            <a:r>
              <a:rPr lang="en-US" dirty="0">
                <a:solidFill>
                  <a:srgbClr val="0B578C"/>
                </a:solidFill>
                <a:latin typeface="Tertre Med" panose="02040906030600000004" pitchFamily="18" charset="0"/>
              </a:rPr>
              <a:t>Blue Angels</a:t>
            </a:r>
          </a:p>
          <a:p>
            <a:pPr algn="ctr"/>
            <a:r>
              <a:rPr lang="en-US" dirty="0">
                <a:solidFill>
                  <a:srgbClr val="0B578C"/>
                </a:solidFill>
                <a:latin typeface="Tertre Med" panose="02040906030600000004" pitchFamily="18" charset="0"/>
              </a:rPr>
              <a:t>NAS Pensacola</a:t>
            </a:r>
          </a:p>
        </p:txBody>
      </p:sp>
    </p:spTree>
    <p:extLst>
      <p:ext uri="{BB962C8B-B14F-4D97-AF65-F5344CB8AC3E}">
        <p14:creationId xmlns:p14="http://schemas.microsoft.com/office/powerpoint/2010/main" val="47132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4" name="Picture 3">
            <a:extLst>
              <a:ext uri="{FF2B5EF4-FFF2-40B4-BE49-F238E27FC236}">
                <a16:creationId xmlns:a16="http://schemas.microsoft.com/office/drawing/2014/main" id="{D309E333-9B20-BFC7-B948-98544F0B69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8953" y="1522835"/>
            <a:ext cx="7706094" cy="4367597"/>
          </a:xfrm>
          <a:prstGeom prst="rect">
            <a:avLst/>
          </a:prstGeom>
        </p:spPr>
      </p:pic>
      <p:pic>
        <p:nvPicPr>
          <p:cNvPr id="6" name="Picture 5">
            <a:extLst>
              <a:ext uri="{FF2B5EF4-FFF2-40B4-BE49-F238E27FC236}">
                <a16:creationId xmlns:a16="http://schemas.microsoft.com/office/drawing/2014/main" id="{5746FBF6-83ED-4FA6-326B-92F35A3AE7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2400" y="3330549"/>
            <a:ext cx="3581400" cy="3814247"/>
          </a:xfrm>
          <a:prstGeom prst="rect">
            <a:avLst/>
          </a:prstGeom>
        </p:spPr>
      </p:pic>
      <p:pic>
        <p:nvPicPr>
          <p:cNvPr id="7" name="Picture 6">
            <a:extLst>
              <a:ext uri="{FF2B5EF4-FFF2-40B4-BE49-F238E27FC236}">
                <a16:creationId xmlns:a16="http://schemas.microsoft.com/office/drawing/2014/main" id="{17770A31-5255-4A46-C9D1-C4C3C9EC75FC}"/>
              </a:ext>
            </a:extLst>
          </p:cNvPr>
          <p:cNvPicPr>
            <a:picLocks noChangeAspect="1"/>
          </p:cNvPicPr>
          <p:nvPr/>
        </p:nvPicPr>
        <p:blipFill>
          <a:blip r:embed="rId6"/>
          <a:stretch>
            <a:fillRect/>
          </a:stretch>
        </p:blipFill>
        <p:spPr>
          <a:xfrm>
            <a:off x="3733800" y="4400005"/>
            <a:ext cx="4114800" cy="2744791"/>
          </a:xfrm>
          <a:prstGeom prst="rect">
            <a:avLst/>
          </a:prstGeom>
        </p:spPr>
      </p:pic>
      <p:sp>
        <p:nvSpPr>
          <p:cNvPr id="8" name="TextBox 7">
            <a:extLst>
              <a:ext uri="{FF2B5EF4-FFF2-40B4-BE49-F238E27FC236}">
                <a16:creationId xmlns:a16="http://schemas.microsoft.com/office/drawing/2014/main" id="{DCC74A9A-06FC-6B1B-7237-BFA0E2319164}"/>
              </a:ext>
            </a:extLst>
          </p:cNvPr>
          <p:cNvSpPr txBox="1"/>
          <p:nvPr/>
        </p:nvSpPr>
        <p:spPr>
          <a:xfrm>
            <a:off x="3709659" y="6744686"/>
            <a:ext cx="1891544"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Apalachicola NF</a:t>
            </a:r>
          </a:p>
        </p:txBody>
      </p:sp>
    </p:spTree>
    <p:extLst>
      <p:ext uri="{BB962C8B-B14F-4D97-AF65-F5344CB8AC3E}">
        <p14:creationId xmlns:p14="http://schemas.microsoft.com/office/powerpoint/2010/main" val="89263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EA66B960-E205-F2E0-E1DD-9F4E67FFC3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255" y="0"/>
            <a:ext cx="5473490" cy="1371600"/>
          </a:xfrm>
          <a:prstGeom prst="rect">
            <a:avLst/>
          </a:prstGeom>
        </p:spPr>
      </p:pic>
      <p:pic>
        <p:nvPicPr>
          <p:cNvPr id="6" name="Picture 5">
            <a:extLst>
              <a:ext uri="{FF2B5EF4-FFF2-40B4-BE49-F238E27FC236}">
                <a16:creationId xmlns:a16="http://schemas.microsoft.com/office/drawing/2014/main" id="{41791B71-A2E4-ACD2-3DFF-DA4BC054B1D6}"/>
              </a:ext>
            </a:extLst>
          </p:cNvPr>
          <p:cNvPicPr>
            <a:picLocks noChangeAspect="1"/>
          </p:cNvPicPr>
          <p:nvPr/>
        </p:nvPicPr>
        <p:blipFill>
          <a:blip r:embed="rId4"/>
          <a:stretch>
            <a:fillRect/>
          </a:stretch>
        </p:blipFill>
        <p:spPr>
          <a:xfrm>
            <a:off x="112904" y="1283002"/>
            <a:ext cx="6444031" cy="4749196"/>
          </a:xfrm>
          <a:prstGeom prst="rect">
            <a:avLst/>
          </a:prstGeom>
        </p:spPr>
      </p:pic>
      <p:pic>
        <p:nvPicPr>
          <p:cNvPr id="8" name="Picture 7">
            <a:extLst>
              <a:ext uri="{FF2B5EF4-FFF2-40B4-BE49-F238E27FC236}">
                <a16:creationId xmlns:a16="http://schemas.microsoft.com/office/drawing/2014/main" id="{65B88406-625F-A16D-D2B4-3B93AB2297E2}"/>
              </a:ext>
            </a:extLst>
          </p:cNvPr>
          <p:cNvPicPr>
            <a:picLocks noChangeAspect="1"/>
          </p:cNvPicPr>
          <p:nvPr/>
        </p:nvPicPr>
        <p:blipFill>
          <a:blip r:embed="rId5"/>
          <a:stretch>
            <a:fillRect/>
          </a:stretch>
        </p:blipFill>
        <p:spPr>
          <a:xfrm>
            <a:off x="4724400" y="5196268"/>
            <a:ext cx="3182520" cy="2118932"/>
          </a:xfrm>
          <a:prstGeom prst="rect">
            <a:avLst/>
          </a:prstGeom>
        </p:spPr>
      </p:pic>
      <p:sp>
        <p:nvSpPr>
          <p:cNvPr id="9" name="TextBox 8">
            <a:extLst>
              <a:ext uri="{FF2B5EF4-FFF2-40B4-BE49-F238E27FC236}">
                <a16:creationId xmlns:a16="http://schemas.microsoft.com/office/drawing/2014/main" id="{45FC2219-152D-107A-F7F0-2264594018EF}"/>
              </a:ext>
            </a:extLst>
          </p:cNvPr>
          <p:cNvSpPr txBox="1"/>
          <p:nvPr/>
        </p:nvSpPr>
        <p:spPr>
          <a:xfrm>
            <a:off x="4724400" y="6915090"/>
            <a:ext cx="898323" cy="400110"/>
          </a:xfrm>
          <a:prstGeom prst="rect">
            <a:avLst/>
          </a:prstGeom>
          <a:noFill/>
        </p:spPr>
        <p:txBody>
          <a:bodyPr wrap="none" rtlCol="0">
            <a:spAutoFit/>
          </a:bodyPr>
          <a:lstStyle/>
          <a:p>
            <a:pPr algn="ctr"/>
            <a:r>
              <a:rPr lang="en-US" dirty="0">
                <a:solidFill>
                  <a:schemeClr val="bg1"/>
                </a:solidFill>
                <a:latin typeface="Tertre Med" panose="02040906030600000004" pitchFamily="18" charset="0"/>
              </a:rPr>
              <a:t>Bobcat</a:t>
            </a:r>
          </a:p>
        </p:txBody>
      </p:sp>
    </p:spTree>
    <p:extLst>
      <p:ext uri="{BB962C8B-B14F-4D97-AF65-F5344CB8AC3E}">
        <p14:creationId xmlns:p14="http://schemas.microsoft.com/office/powerpoint/2010/main" val="115568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OW_NoPhotos">
  <a:themeElements>
    <a:clrScheme name="Light blu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OW_BlueTemplate  -  Read-Only" id="{EBBDE4B0-341B-4632-8311-417E0164719E}" vid="{ABD0DAA3-25C0-4670-848B-3895D101E74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NWFSL Presentation to Defenders LC 9Nov2022</Template>
  <TotalTime>30709</TotalTime>
  <Words>3688</Words>
  <Application>Microsoft Office PowerPoint</Application>
  <PresentationFormat>Custom</PresentationFormat>
  <Paragraphs>201</Paragraphs>
  <Slides>26</Slides>
  <Notes>26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26</vt:i4>
      </vt:variant>
    </vt:vector>
  </HeadingPairs>
  <TitlesOfParts>
    <vt:vector size="41" baseType="lpstr">
      <vt:lpstr>Gulim</vt:lpstr>
      <vt:lpstr>.LucidaGrandeUI</vt:lpstr>
      <vt:lpstr>Adobe Garamond Pro</vt:lpstr>
      <vt:lpstr>Arial</vt:lpstr>
      <vt:lpstr>ArialMT</vt:lpstr>
      <vt:lpstr>Calibri</vt:lpstr>
      <vt:lpstr>Cambria</vt:lpstr>
      <vt:lpstr>Garamond</vt:lpstr>
      <vt:lpstr>Lucida Grande</vt:lpstr>
      <vt:lpstr>Segoe UI</vt:lpstr>
      <vt:lpstr>Symbol</vt:lpstr>
      <vt:lpstr>Tertre Med</vt:lpstr>
      <vt:lpstr>Times New Roman</vt:lpstr>
      <vt:lpstr>Wingdings</vt:lpstr>
      <vt:lpstr>DOW_NoPhotos</vt:lpstr>
      <vt:lpstr>Kent Wimmer Senior Northwest Florida Representative and Coordinator of the Northwest Florida Sentinel Landscape November 9,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Shapiro, Brandi [USA]</dc:creator>
  <cp:lastModifiedBy>Kent Wimmer</cp:lastModifiedBy>
  <cp:revision>22</cp:revision>
  <cp:lastPrinted>2022-08-09T21:52:26Z</cp:lastPrinted>
  <dcterms:created xsi:type="dcterms:W3CDTF">2017-04-12T19:07:22Z</dcterms:created>
  <dcterms:modified xsi:type="dcterms:W3CDTF">2022-11-09T20:44:58Z</dcterms:modified>
</cp:coreProperties>
</file>